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Default Extension="gif" ContentType="image/gif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3.xml" ContentType="application/vnd.openxmlformats-officedocument.presentationml.tags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Override PartName="/ppt/slides/slide25.xml" ContentType="application/vnd.openxmlformats-officedocument.presentationml.slide+xml"/>
  <Override PartName="/ppt/tags/tag4.xml" ContentType="application/vnd.openxmlformats-officedocument.presentationml.tags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43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Default Extension="tiff" ContentType="image/tiff"/>
  <Override PartName="/ppt/tags/tag5.xml" ContentType="application/vnd.openxmlformats-officedocument.presentationml.tags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Override PartName="/ppt/theme/themeOverride1.xml" ContentType="application/vnd.openxmlformats-officedocument.themeOverr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tags/tag1.xml" ContentType="application/vnd.openxmlformats-officedocument.presentationml.tags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howSpecialPlsOnTitleSld="0" strictFirstAndLastChars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7" r:id="rId2"/>
    <p:sldId id="324" r:id="rId3"/>
    <p:sldId id="310" r:id="rId4"/>
    <p:sldId id="309" r:id="rId5"/>
    <p:sldId id="298" r:id="rId6"/>
    <p:sldId id="315" r:id="rId7"/>
    <p:sldId id="306" r:id="rId8"/>
    <p:sldId id="299" r:id="rId9"/>
    <p:sldId id="300" r:id="rId10"/>
    <p:sldId id="301" r:id="rId11"/>
    <p:sldId id="321" r:id="rId12"/>
    <p:sldId id="302" r:id="rId13"/>
    <p:sldId id="325" r:id="rId14"/>
    <p:sldId id="316" r:id="rId15"/>
    <p:sldId id="334" r:id="rId16"/>
    <p:sldId id="303" r:id="rId17"/>
    <p:sldId id="304" r:id="rId18"/>
    <p:sldId id="311" r:id="rId19"/>
    <p:sldId id="319" r:id="rId20"/>
    <p:sldId id="318" r:id="rId21"/>
    <p:sldId id="322" r:id="rId22"/>
    <p:sldId id="323" r:id="rId23"/>
    <p:sldId id="320" r:id="rId24"/>
    <p:sldId id="317" r:id="rId25"/>
    <p:sldId id="312" r:id="rId26"/>
    <p:sldId id="313" r:id="rId27"/>
    <p:sldId id="314" r:id="rId28"/>
    <p:sldId id="305" r:id="rId29"/>
    <p:sldId id="326" r:id="rId30"/>
    <p:sldId id="327" r:id="rId31"/>
    <p:sldId id="328" r:id="rId32"/>
    <p:sldId id="330" r:id="rId33"/>
    <p:sldId id="331" r:id="rId34"/>
    <p:sldId id="332" r:id="rId35"/>
    <p:sldId id="333" r:id="rId36"/>
    <p:sldId id="347" r:id="rId37"/>
    <p:sldId id="346" r:id="rId38"/>
    <p:sldId id="335" r:id="rId39"/>
    <p:sldId id="336" r:id="rId40"/>
    <p:sldId id="337" r:id="rId41"/>
    <p:sldId id="338" r:id="rId42"/>
    <p:sldId id="339" r:id="rId43"/>
    <p:sldId id="340" r:id="rId44"/>
    <p:sldId id="341" r:id="rId45"/>
    <p:sldId id="342" r:id="rId46"/>
    <p:sldId id="343" r:id="rId47"/>
    <p:sldId id="344" r:id="rId48"/>
    <p:sldId id="345" r:id="rId49"/>
  </p:sldIdLst>
  <p:sldSz cx="9144000" cy="6858000" type="screen4x3"/>
  <p:notesSz cx="7023100" cy="9269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8C8CAB"/>
    <a:srgbClr val="008000"/>
    <a:srgbClr val="7E0033"/>
    <a:srgbClr val="0000FF"/>
    <a:srgbClr val="660033"/>
    <a:srgbClr val="000000"/>
    <a:srgbClr val="FFCC00"/>
    <a:srgbClr val="CC9900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44421" autoAdjust="0"/>
    <p:restoredTop sz="86398" autoAdjust="0"/>
  </p:normalViewPr>
  <p:slideViewPr>
    <p:cSldViewPr snapToObjects="1">
      <p:cViewPr varScale="1">
        <p:scale>
          <a:sx n="145" d="100"/>
          <a:sy n="145" d="100"/>
        </p:scale>
        <p:origin x="-968" y="-120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18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93633925" cy="93633925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notesMaster" Target="notesMasters/notesMaster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35" Type="http://schemas.openxmlformats.org/officeDocument/2006/relationships/slide" Target="slides/slide34.xml"/><Relationship Id="rId51" Type="http://schemas.openxmlformats.org/officeDocument/2006/relationships/handoutMaster" Target="handoutMasters/handoutMaster1.xml"/><Relationship Id="rId55" Type="http://schemas.openxmlformats.org/officeDocument/2006/relationships/theme" Target="theme/theme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tableStyles" Target="tableStyles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printerSettings" Target="printerSettings/printerSettings1.bin"/><Relationship Id="rId54" Type="http://schemas.openxmlformats.org/officeDocument/2006/relationships/viewProps" Target="viewProps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presProps" Target="presProp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uchwan\Projects\MultiBMARS\Matlab_hyades\Plot\eff_check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uchwan\Projects\MultiBMARS\Matlab_hyades\Plot\eff_check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mtClean="0"/>
              <a:t>Significance</a:t>
            </a:r>
            <a:r>
              <a:rPr lang="en-US" baseline="0" smtClean="0"/>
              <a:t> </a:t>
            </a:r>
            <a:r>
              <a:rPr lang="en-US" baseline="0" dirty="0" smtClean="0"/>
              <a:t>of Effects for </a:t>
            </a:r>
            <a:r>
              <a:rPr lang="en-US" dirty="0" smtClean="0"/>
              <a:t>Shock</a:t>
            </a:r>
            <a:r>
              <a:rPr lang="en-US" baseline="0" dirty="0" smtClean="0"/>
              <a:t> </a:t>
            </a:r>
            <a:r>
              <a:rPr lang="en-US" baseline="0" dirty="0"/>
              <a:t>Position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1"/>
          <c:order val="0"/>
          <c:cat>
            <c:numRef>
              <c:f>indv!$B$4:$B$17</c:f>
              <c:numCache>
                <c:formatCode>0</c:formatCode>
                <c:ptCount val="14"/>
                <c:pt idx="0">
                  <c:v>100.0</c:v>
                </c:pt>
                <c:pt idx="1">
                  <c:v>200.0</c:v>
                </c:pt>
                <c:pt idx="2">
                  <c:v>300.0</c:v>
                </c:pt>
                <c:pt idx="3">
                  <c:v>400.0</c:v>
                </c:pt>
                <c:pt idx="4">
                  <c:v>120.0</c:v>
                </c:pt>
                <c:pt idx="5">
                  <c:v>123.0</c:v>
                </c:pt>
                <c:pt idx="6">
                  <c:v>124.0</c:v>
                </c:pt>
                <c:pt idx="7">
                  <c:v>130.0</c:v>
                </c:pt>
                <c:pt idx="8">
                  <c:v>134.0</c:v>
                </c:pt>
                <c:pt idx="9">
                  <c:v>140.0</c:v>
                </c:pt>
                <c:pt idx="10">
                  <c:v>230.0</c:v>
                </c:pt>
                <c:pt idx="11">
                  <c:v>234.0</c:v>
                </c:pt>
                <c:pt idx="12">
                  <c:v>240.0</c:v>
                </c:pt>
                <c:pt idx="13">
                  <c:v>340.0</c:v>
                </c:pt>
              </c:numCache>
            </c:numRef>
          </c:cat>
          <c:val>
            <c:numRef>
              <c:f>indv!$C$4:$C$17</c:f>
              <c:numCache>
                <c:formatCode>0.00</c:formatCode>
                <c:ptCount val="1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0.0092</c:v>
                </c:pt>
                <c:pt idx="6">
                  <c:v>1.0</c:v>
                </c:pt>
                <c:pt idx="7">
                  <c:v>0.0082</c:v>
                </c:pt>
                <c:pt idx="8">
                  <c:v>0.0118</c:v>
                </c:pt>
                <c:pt idx="9">
                  <c:v>0.0151</c:v>
                </c:pt>
                <c:pt idx="10">
                  <c:v>0.0091</c:v>
                </c:pt>
                <c:pt idx="11">
                  <c:v>0.0227</c:v>
                </c:pt>
                <c:pt idx="12">
                  <c:v>0.1693</c:v>
                </c:pt>
                <c:pt idx="13">
                  <c:v>0.0197</c:v>
                </c:pt>
              </c:numCache>
            </c:numRef>
          </c:val>
        </c:ser>
        <c:axId val="509644616"/>
        <c:axId val="509628696"/>
      </c:barChart>
      <c:catAx>
        <c:axId val="5096446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Effects in Model</a:t>
                </a:r>
              </a:p>
            </c:rich>
          </c:tx>
          <c:layout/>
        </c:title>
        <c:numFmt formatCode="0" sourceLinked="1"/>
        <c:tickLblPos val="nextTo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509628696"/>
        <c:crosses val="autoZero"/>
        <c:auto val="1"/>
        <c:lblAlgn val="ctr"/>
        <c:lblOffset val="100"/>
        <c:tickLblSkip val="1"/>
      </c:catAx>
      <c:valAx>
        <c:axId val="509628696"/>
        <c:scaling>
          <c:orientation val="minMax"/>
          <c:max val="1.0"/>
        </c:scaling>
        <c:axPos val="l"/>
        <c:majorGridlines/>
        <c:numFmt formatCode="0.00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09644616"/>
        <c:crosses val="autoZero"/>
        <c:crossBetween val="between"/>
      </c:valAx>
    </c:plotArea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900"/>
            </a:pPr>
            <a:r>
              <a:rPr lang="en-US" sz="900" smtClean="0"/>
              <a:t>Significance</a:t>
            </a:r>
            <a:r>
              <a:rPr lang="en-US" sz="900" baseline="0" smtClean="0"/>
              <a:t> </a:t>
            </a:r>
            <a:r>
              <a:rPr lang="en-US" sz="900" baseline="0" dirty="0" smtClean="0"/>
              <a:t>of Effects for </a:t>
            </a:r>
            <a:r>
              <a:rPr lang="en-US" sz="900" dirty="0" smtClean="0"/>
              <a:t>Shock</a:t>
            </a:r>
            <a:r>
              <a:rPr lang="en-US" sz="900" baseline="0" dirty="0" smtClean="0"/>
              <a:t> </a:t>
            </a:r>
            <a:r>
              <a:rPr lang="en-US" sz="900" baseline="0" dirty="0"/>
              <a:t>Position</a:t>
            </a:r>
            <a:endParaRPr lang="en-US" sz="900" dirty="0"/>
          </a:p>
        </c:rich>
      </c:tx>
      <c:layout/>
    </c:title>
    <c:plotArea>
      <c:layout/>
      <c:barChart>
        <c:barDir val="col"/>
        <c:grouping val="clustered"/>
        <c:ser>
          <c:idx val="1"/>
          <c:order val="0"/>
          <c:cat>
            <c:numRef>
              <c:f>indv!$B$4:$B$17</c:f>
              <c:numCache>
                <c:formatCode>0</c:formatCode>
                <c:ptCount val="14"/>
                <c:pt idx="0">
                  <c:v>100.0</c:v>
                </c:pt>
                <c:pt idx="1">
                  <c:v>200.0</c:v>
                </c:pt>
                <c:pt idx="2">
                  <c:v>300.0</c:v>
                </c:pt>
                <c:pt idx="3">
                  <c:v>400.0</c:v>
                </c:pt>
                <c:pt idx="4">
                  <c:v>120.0</c:v>
                </c:pt>
                <c:pt idx="5">
                  <c:v>123.0</c:v>
                </c:pt>
                <c:pt idx="6">
                  <c:v>124.0</c:v>
                </c:pt>
                <c:pt idx="7">
                  <c:v>130.0</c:v>
                </c:pt>
                <c:pt idx="8">
                  <c:v>134.0</c:v>
                </c:pt>
                <c:pt idx="9">
                  <c:v>140.0</c:v>
                </c:pt>
                <c:pt idx="10">
                  <c:v>230.0</c:v>
                </c:pt>
                <c:pt idx="11">
                  <c:v>234.0</c:v>
                </c:pt>
                <c:pt idx="12">
                  <c:v>240.0</c:v>
                </c:pt>
                <c:pt idx="13">
                  <c:v>340.0</c:v>
                </c:pt>
              </c:numCache>
            </c:numRef>
          </c:cat>
          <c:val>
            <c:numRef>
              <c:f>indv!$C$4:$C$17</c:f>
              <c:numCache>
                <c:formatCode>0.00</c:formatCode>
                <c:ptCount val="1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0.0092</c:v>
                </c:pt>
                <c:pt idx="6">
                  <c:v>1.0</c:v>
                </c:pt>
                <c:pt idx="7">
                  <c:v>0.0082</c:v>
                </c:pt>
                <c:pt idx="8">
                  <c:v>0.0118</c:v>
                </c:pt>
                <c:pt idx="9">
                  <c:v>0.0151</c:v>
                </c:pt>
                <c:pt idx="10">
                  <c:v>0.0091</c:v>
                </c:pt>
                <c:pt idx="11">
                  <c:v>0.0227</c:v>
                </c:pt>
                <c:pt idx="12">
                  <c:v>0.1693</c:v>
                </c:pt>
                <c:pt idx="13">
                  <c:v>0.0197</c:v>
                </c:pt>
              </c:numCache>
            </c:numRef>
          </c:val>
        </c:ser>
        <c:axId val="510068312"/>
        <c:axId val="510071896"/>
      </c:barChart>
      <c:catAx>
        <c:axId val="510068312"/>
        <c:scaling>
          <c:orientation val="minMax"/>
        </c:scaling>
        <c:axPos val="b"/>
        <c:numFmt formatCode="0" sourceLinked="1"/>
        <c:tickLblPos val="nextTo"/>
        <c:txPr>
          <a:bodyPr rot="-5400000" vert="horz"/>
          <a:lstStyle/>
          <a:p>
            <a:pPr>
              <a:defRPr sz="1100"/>
            </a:pPr>
            <a:endParaRPr lang="en-US"/>
          </a:p>
        </c:txPr>
        <c:crossAx val="510071896"/>
        <c:crosses val="autoZero"/>
        <c:auto val="1"/>
        <c:lblAlgn val="ctr"/>
        <c:lblOffset val="100"/>
        <c:tickLblSkip val="1"/>
      </c:catAx>
      <c:valAx>
        <c:axId val="510071896"/>
        <c:scaling>
          <c:orientation val="minMax"/>
          <c:max val="1.0"/>
        </c:scaling>
        <c:axPos val="l"/>
        <c:numFmt formatCode="0.00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10068312"/>
        <c:crosses val="autoZero"/>
        <c:crossBetween val="between"/>
      </c:valAx>
    </c:plotArea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17" tIns="0" rIns="19317" bIns="0" numCol="1" anchor="t" anchorCtr="0" compatLnSpc="1">
            <a:prstTxWarp prst="textNoShape">
              <a:avLst/>
            </a:prstTxWarp>
          </a:bodyPr>
          <a:lstStyle>
            <a:lvl1pPr defTabSz="927100">
              <a:defRPr sz="10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17" tIns="0" rIns="19317" bIns="0" numCol="1" anchor="t" anchorCtr="0" compatLnSpc="1">
            <a:prstTxWarp prst="textNoShape">
              <a:avLst/>
            </a:prstTxWarp>
          </a:bodyPr>
          <a:lstStyle>
            <a:lvl1pPr algn="r" defTabSz="927100">
              <a:defRPr sz="10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17" tIns="0" rIns="19317" bIns="0" numCol="1" anchor="b" anchorCtr="0" compatLnSpc="1">
            <a:prstTxWarp prst="textNoShape">
              <a:avLst/>
            </a:prstTxWarp>
          </a:bodyPr>
          <a:lstStyle>
            <a:lvl1pPr defTabSz="927100">
              <a:defRPr sz="10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18563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17" tIns="0" rIns="19317" bIns="0" numCol="1" anchor="b" anchorCtr="0" compatLnSpc="1">
            <a:prstTxWarp prst="textNoShape">
              <a:avLst/>
            </a:prstTxWarp>
          </a:bodyPr>
          <a:lstStyle>
            <a:lvl1pPr algn="r" defTabSz="927100">
              <a:defRPr sz="1000">
                <a:latin typeface="Times New Roman" charset="0"/>
              </a:defRPr>
            </a:lvl1pPr>
          </a:lstStyle>
          <a:p>
            <a:fld id="{583F4077-742B-A44C-9431-FA3796354B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17" tIns="0" rIns="19317" bIns="0" numCol="1" anchor="t" anchorCtr="0" compatLnSpc="1">
            <a:prstTxWarp prst="textNoShape">
              <a:avLst/>
            </a:prstTxWarp>
          </a:bodyPr>
          <a:lstStyle>
            <a:lvl1pPr defTabSz="927100">
              <a:defRPr sz="10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17" tIns="0" rIns="19317" bIns="0" numCol="1" anchor="t" anchorCtr="0" compatLnSpc="1">
            <a:prstTxWarp prst="textNoShape">
              <a:avLst/>
            </a:prstTxWarp>
          </a:bodyPr>
          <a:lstStyle>
            <a:lvl1pPr algn="r" defTabSz="927100">
              <a:defRPr sz="10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17" tIns="0" rIns="19317" bIns="0" numCol="1" anchor="b" anchorCtr="0" compatLnSpc="1">
            <a:prstTxWarp prst="textNoShape">
              <a:avLst/>
            </a:prstTxWarp>
          </a:bodyPr>
          <a:lstStyle>
            <a:lvl1pPr defTabSz="927100">
              <a:defRPr sz="10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18563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17" tIns="0" rIns="19317" bIns="0" numCol="1" anchor="b" anchorCtr="0" compatLnSpc="1">
            <a:prstTxWarp prst="textNoShape">
              <a:avLst/>
            </a:prstTxWarp>
          </a:bodyPr>
          <a:lstStyle>
            <a:lvl1pPr algn="r" defTabSz="927100">
              <a:defRPr sz="1000">
                <a:latin typeface="Times New Roman" charset="0"/>
              </a:defRPr>
            </a:lvl1pPr>
          </a:lstStyle>
          <a:p>
            <a:fld id="{8F11E800-B46C-C94D-BA3F-D7D42E7FF9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93E6F2-59F5-4F46-8AE0-43ADBE6D1B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37850-11D2-D045-BE82-44B90E84A7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20193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0"/>
            <a:ext cx="59055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93188D-FF36-194B-8BE1-A1A09A4E62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924800" cy="914400"/>
          </a:xfrm>
        </p:spPr>
        <p:txBody>
          <a:bodyPr/>
          <a:lstStyle>
            <a:lvl1pPr>
              <a:defRPr sz="3200"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029200"/>
          </a:xfrm>
        </p:spPr>
        <p:txBody>
          <a:bodyPr/>
          <a:lstStyle>
            <a:lvl1pPr>
              <a:defRPr sz="2400">
                <a:latin typeface="Arial Narrow" pitchFamily="34" charset="0"/>
              </a:defRPr>
            </a:lvl1pPr>
            <a:lvl2pPr>
              <a:defRPr sz="2000">
                <a:latin typeface="Arial Narrow" pitchFamily="34" charset="0"/>
              </a:defRPr>
            </a:lvl2pPr>
            <a:lvl3pPr>
              <a:defRPr sz="1800" b="1">
                <a:latin typeface="Arial Narrow" pitchFamily="34" charset="0"/>
              </a:defRPr>
            </a:lvl3pPr>
            <a:lvl4pPr>
              <a:defRPr sz="1600">
                <a:latin typeface="Arial Narrow" pitchFamily="34" charset="0"/>
              </a:defRPr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492AC1-C966-BE42-8741-B28374A52E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65FC5A-555A-D841-8EEC-DEE8632496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9624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9624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AA0E78-30B7-EE49-A572-A49E52B106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3DF747-11A0-A046-B5CD-4D9A84631F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C267E-10DB-484C-804E-4A6BF27B63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B4E89-CBE4-9041-93FB-C987D0FF2E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9EC503-922E-4941-9C04-1AA76C3164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1792F-8218-7246-AEAC-55CE0CBEA0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Times New Roman" charset="0"/>
              </a:defRPr>
            </a:lvl1pPr>
          </a:lstStyle>
          <a:p>
            <a:fld id="{3307FEA7-E3D0-F240-AAFE-DD7A88AEB3E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807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250825" y="990600"/>
            <a:ext cx="8643938" cy="0"/>
          </a:xfrm>
          <a:prstGeom prst="line">
            <a:avLst/>
          </a:prstGeom>
          <a:noFill/>
          <a:ln w="47625" cmpd="thickThin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248400" y="6553200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hlink"/>
                </a:solidFill>
                <a:latin typeface="Times New Roman" charset="0"/>
              </a:rPr>
              <a:t>Texas A&amp;M Nuclear Engineering </a:t>
            </a:r>
          </a:p>
        </p:txBody>
      </p:sp>
      <p:grpSp>
        <p:nvGrpSpPr>
          <p:cNvPr id="10247" name="Group 106"/>
          <p:cNvGrpSpPr>
            <a:grpSpLocks/>
          </p:cNvGrpSpPr>
          <p:nvPr/>
        </p:nvGrpSpPr>
        <p:grpSpPr bwMode="auto">
          <a:xfrm>
            <a:off x="8216900" y="3175"/>
            <a:ext cx="925513" cy="927100"/>
            <a:chOff x="5176" y="2"/>
            <a:chExt cx="583" cy="584"/>
          </a:xfrm>
        </p:grpSpPr>
        <p:grpSp>
          <p:nvGrpSpPr>
            <p:cNvPr id="10250" name="Group 98"/>
            <p:cNvGrpSpPr>
              <a:grpSpLocks/>
            </p:cNvGrpSpPr>
            <p:nvPr/>
          </p:nvGrpSpPr>
          <p:grpSpPr bwMode="auto">
            <a:xfrm>
              <a:off x="5259" y="87"/>
              <a:ext cx="437" cy="415"/>
              <a:chOff x="5259" y="87"/>
              <a:chExt cx="437" cy="415"/>
            </a:xfrm>
          </p:grpSpPr>
          <p:grpSp>
            <p:nvGrpSpPr>
              <p:cNvPr id="10258" name="Group 24"/>
              <p:cNvGrpSpPr>
                <a:grpSpLocks/>
              </p:cNvGrpSpPr>
              <p:nvPr/>
            </p:nvGrpSpPr>
            <p:grpSpPr bwMode="auto">
              <a:xfrm>
                <a:off x="5259" y="87"/>
                <a:ext cx="437" cy="415"/>
                <a:chOff x="5259" y="87"/>
                <a:chExt cx="437" cy="415"/>
              </a:xfrm>
            </p:grpSpPr>
            <p:grpSp>
              <p:nvGrpSpPr>
                <p:cNvPr id="10332" name="Group 19"/>
                <p:cNvGrpSpPr>
                  <a:grpSpLocks/>
                </p:cNvGrpSpPr>
                <p:nvPr/>
              </p:nvGrpSpPr>
              <p:grpSpPr bwMode="auto">
                <a:xfrm>
                  <a:off x="5369" y="196"/>
                  <a:ext cx="196" cy="196"/>
                  <a:chOff x="5369" y="196"/>
                  <a:chExt cx="196" cy="196"/>
                </a:xfrm>
              </p:grpSpPr>
              <p:sp>
                <p:nvSpPr>
                  <p:cNvPr id="1034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5369" y="196"/>
                    <a:ext cx="196" cy="196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5" name="Freeform 11"/>
                  <p:cNvSpPr>
                    <a:spLocks/>
                  </p:cNvSpPr>
                  <p:nvPr/>
                </p:nvSpPr>
                <p:spPr bwMode="auto">
                  <a:xfrm>
                    <a:off x="5408" y="224"/>
                    <a:ext cx="119" cy="14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18" y="0"/>
                      </a:cxn>
                      <a:cxn ang="0">
                        <a:pos x="118" y="49"/>
                      </a:cxn>
                      <a:cxn ang="0">
                        <a:pos x="101" y="49"/>
                      </a:cxn>
                      <a:cxn ang="0">
                        <a:pos x="101" y="25"/>
                      </a:cxn>
                      <a:cxn ang="0">
                        <a:pos x="67" y="25"/>
                      </a:cxn>
                      <a:cxn ang="0">
                        <a:pos x="67" y="123"/>
                      </a:cxn>
                      <a:cxn ang="0">
                        <a:pos x="84" y="123"/>
                      </a:cxn>
                      <a:cxn ang="0">
                        <a:pos x="84" y="148"/>
                      </a:cxn>
                      <a:cxn ang="0">
                        <a:pos x="34" y="148"/>
                      </a:cxn>
                      <a:cxn ang="0">
                        <a:pos x="34" y="123"/>
                      </a:cxn>
                      <a:cxn ang="0">
                        <a:pos x="51" y="123"/>
                      </a:cxn>
                      <a:cxn ang="0">
                        <a:pos x="51" y="25"/>
                      </a:cxn>
                      <a:cxn ang="0">
                        <a:pos x="17" y="25"/>
                      </a:cxn>
                      <a:cxn ang="0">
                        <a:pos x="17" y="49"/>
                      </a:cxn>
                      <a:cxn ang="0">
                        <a:pos x="0" y="4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19" h="149">
                        <a:moveTo>
                          <a:pt x="0" y="0"/>
                        </a:moveTo>
                        <a:lnTo>
                          <a:pt x="118" y="0"/>
                        </a:lnTo>
                        <a:lnTo>
                          <a:pt x="118" y="49"/>
                        </a:lnTo>
                        <a:lnTo>
                          <a:pt x="101" y="49"/>
                        </a:lnTo>
                        <a:lnTo>
                          <a:pt x="101" y="25"/>
                        </a:lnTo>
                        <a:lnTo>
                          <a:pt x="67" y="25"/>
                        </a:lnTo>
                        <a:lnTo>
                          <a:pt x="67" y="123"/>
                        </a:lnTo>
                        <a:lnTo>
                          <a:pt x="84" y="123"/>
                        </a:lnTo>
                        <a:lnTo>
                          <a:pt x="84" y="148"/>
                        </a:lnTo>
                        <a:lnTo>
                          <a:pt x="34" y="148"/>
                        </a:lnTo>
                        <a:lnTo>
                          <a:pt x="34" y="123"/>
                        </a:lnTo>
                        <a:lnTo>
                          <a:pt x="51" y="123"/>
                        </a:lnTo>
                        <a:lnTo>
                          <a:pt x="51" y="25"/>
                        </a:lnTo>
                        <a:lnTo>
                          <a:pt x="17" y="25"/>
                        </a:lnTo>
                        <a:lnTo>
                          <a:pt x="17" y="49"/>
                        </a:lnTo>
                        <a:lnTo>
                          <a:pt x="0" y="4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0339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5380" y="212"/>
                    <a:ext cx="175" cy="165"/>
                    <a:chOff x="5380" y="212"/>
                    <a:chExt cx="175" cy="165"/>
                  </a:xfrm>
                </p:grpSpPr>
                <p:sp>
                  <p:nvSpPr>
                    <p:cNvPr id="1036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5380" y="212"/>
                      <a:ext cx="175" cy="16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1"/>
                        </a:cxn>
                        <a:cxn ang="0">
                          <a:pos x="9" y="61"/>
                        </a:cxn>
                        <a:cxn ang="0">
                          <a:pos x="70" y="61"/>
                        </a:cxn>
                        <a:cxn ang="0">
                          <a:pos x="90" y="0"/>
                        </a:cxn>
                        <a:cxn ang="0">
                          <a:pos x="110" y="61"/>
                        </a:cxn>
                        <a:cxn ang="0">
                          <a:pos x="174" y="61"/>
                        </a:cxn>
                        <a:cxn ang="0">
                          <a:pos x="123" y="99"/>
                        </a:cxn>
                        <a:cxn ang="0">
                          <a:pos x="143" y="163"/>
                        </a:cxn>
                        <a:cxn ang="0">
                          <a:pos x="90" y="125"/>
                        </a:cxn>
                        <a:cxn ang="0">
                          <a:pos x="36" y="164"/>
                        </a:cxn>
                        <a:cxn ang="0">
                          <a:pos x="56" y="102"/>
                        </a:cxn>
                        <a:cxn ang="0">
                          <a:pos x="0" y="61"/>
                        </a:cxn>
                      </a:cxnLst>
                      <a:rect l="0" t="0" r="r" b="b"/>
                      <a:pathLst>
                        <a:path w="175" h="165">
                          <a:moveTo>
                            <a:pt x="0" y="61"/>
                          </a:moveTo>
                          <a:lnTo>
                            <a:pt x="9" y="61"/>
                          </a:lnTo>
                          <a:lnTo>
                            <a:pt x="70" y="61"/>
                          </a:lnTo>
                          <a:lnTo>
                            <a:pt x="90" y="0"/>
                          </a:lnTo>
                          <a:lnTo>
                            <a:pt x="110" y="61"/>
                          </a:lnTo>
                          <a:lnTo>
                            <a:pt x="174" y="61"/>
                          </a:lnTo>
                          <a:lnTo>
                            <a:pt x="123" y="99"/>
                          </a:lnTo>
                          <a:lnTo>
                            <a:pt x="143" y="163"/>
                          </a:lnTo>
                          <a:lnTo>
                            <a:pt x="90" y="125"/>
                          </a:lnTo>
                          <a:lnTo>
                            <a:pt x="36" y="164"/>
                          </a:lnTo>
                          <a:lnTo>
                            <a:pt x="56" y="102"/>
                          </a:lnTo>
                          <a:lnTo>
                            <a:pt x="0" y="6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7" name="Line 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470" y="274"/>
                      <a:ext cx="19" cy="2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38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51" y="273"/>
                      <a:ext cx="18" cy="2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39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70" y="300"/>
                      <a:ext cx="34" cy="1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40" name="Line 1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469" y="299"/>
                      <a:ext cx="0" cy="3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41" name="Line 1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435" y="300"/>
                      <a:ext cx="32" cy="1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10333" name="Group 23"/>
                <p:cNvGrpSpPr>
                  <a:grpSpLocks/>
                </p:cNvGrpSpPr>
                <p:nvPr/>
              </p:nvGrpSpPr>
              <p:grpSpPr bwMode="auto">
                <a:xfrm>
                  <a:off x="5259" y="87"/>
                  <a:ext cx="437" cy="415"/>
                  <a:chOff x="5259" y="87"/>
                  <a:chExt cx="437" cy="415"/>
                </a:xfrm>
              </p:grpSpPr>
              <p:sp>
                <p:nvSpPr>
                  <p:cNvPr id="1044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5259" y="87"/>
                    <a:ext cx="415" cy="415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45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5313" y="141"/>
                    <a:ext cx="306" cy="306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pic>
                <p:nvPicPr>
                  <p:cNvPr id="10336" name="Picture 22"/>
                  <p:cNvPicPr>
                    <a:picLocks noChangeArrowheads="1"/>
                  </p:cNvPicPr>
                  <p:nvPr/>
                </p:nvPicPr>
                <p:blipFill>
                  <a:blip r:embed="rId13"/>
                  <a:srcRect/>
                  <a:stretch>
                    <a:fillRect/>
                  </a:stretch>
                </p:blipFill>
                <p:spPr bwMode="auto">
                  <a:xfrm>
                    <a:off x="5264" y="88"/>
                    <a:ext cx="432" cy="3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grpSp>
            <p:nvGrpSpPr>
              <p:cNvPr id="10259" name="Group 97"/>
              <p:cNvGrpSpPr>
                <a:grpSpLocks/>
              </p:cNvGrpSpPr>
              <p:nvPr/>
            </p:nvGrpSpPr>
            <p:grpSpPr bwMode="auto">
              <a:xfrm>
                <a:off x="5318" y="154"/>
                <a:ext cx="296" cy="318"/>
                <a:chOff x="5318" y="154"/>
                <a:chExt cx="296" cy="318"/>
              </a:xfrm>
            </p:grpSpPr>
            <p:grpSp>
              <p:nvGrpSpPr>
                <p:cNvPr id="10260" name="Group 94"/>
                <p:cNvGrpSpPr>
                  <a:grpSpLocks/>
                </p:cNvGrpSpPr>
                <p:nvPr/>
              </p:nvGrpSpPr>
              <p:grpSpPr bwMode="auto">
                <a:xfrm>
                  <a:off x="5318" y="154"/>
                  <a:ext cx="296" cy="252"/>
                  <a:chOff x="5318" y="154"/>
                  <a:chExt cx="296" cy="252"/>
                </a:xfrm>
              </p:grpSpPr>
              <p:sp>
                <p:nvSpPr>
                  <p:cNvPr id="1049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5344" y="162"/>
                    <a:ext cx="246" cy="244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0264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5470" y="154"/>
                    <a:ext cx="144" cy="237"/>
                    <a:chOff x="5470" y="154"/>
                    <a:chExt cx="144" cy="237"/>
                  </a:xfrm>
                </p:grpSpPr>
                <p:grpSp>
                  <p:nvGrpSpPr>
                    <p:cNvPr id="10299" name="Group 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31" y="369"/>
                      <a:ext cx="48" cy="22"/>
                      <a:chOff x="5531" y="369"/>
                      <a:chExt cx="48" cy="22"/>
                    </a:xfrm>
                  </p:grpSpPr>
                  <p:sp>
                    <p:nvSpPr>
                      <p:cNvPr id="1050" name="Freeform 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33" y="369"/>
                        <a:ext cx="46" cy="2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6"/>
                          </a:cxn>
                          <a:cxn ang="0">
                            <a:pos x="0" y="18"/>
                          </a:cxn>
                          <a:cxn ang="0">
                            <a:pos x="9" y="20"/>
                          </a:cxn>
                          <a:cxn ang="0">
                            <a:pos x="9" y="21"/>
                          </a:cxn>
                          <a:cxn ang="0">
                            <a:pos x="18" y="21"/>
                          </a:cxn>
                          <a:cxn ang="0">
                            <a:pos x="18" y="20"/>
                          </a:cxn>
                          <a:cxn ang="0">
                            <a:pos x="27" y="18"/>
                          </a:cxn>
                          <a:cxn ang="0">
                            <a:pos x="36" y="13"/>
                          </a:cxn>
                          <a:cxn ang="0">
                            <a:pos x="36" y="9"/>
                          </a:cxn>
                          <a:cxn ang="0">
                            <a:pos x="45" y="6"/>
                          </a:cxn>
                          <a:cxn ang="0">
                            <a:pos x="45" y="5"/>
                          </a:cxn>
                          <a:cxn ang="0">
                            <a:pos x="45" y="4"/>
                          </a:cxn>
                          <a:cxn ang="0">
                            <a:pos x="36" y="5"/>
                          </a:cxn>
                          <a:cxn ang="0">
                            <a:pos x="27" y="5"/>
                          </a:cxn>
                          <a:cxn ang="0">
                            <a:pos x="27" y="4"/>
                          </a:cxn>
                          <a:cxn ang="0">
                            <a:pos x="27" y="2"/>
                          </a:cxn>
                          <a:cxn ang="0">
                            <a:pos x="18" y="1"/>
                          </a:cxn>
                          <a:cxn ang="0">
                            <a:pos x="18" y="0"/>
                          </a:cxn>
                          <a:cxn ang="0">
                            <a:pos x="18" y="1"/>
                          </a:cxn>
                          <a:cxn ang="0">
                            <a:pos x="9" y="3"/>
                          </a:cxn>
                          <a:cxn ang="0">
                            <a:pos x="9" y="8"/>
                          </a:cxn>
                          <a:cxn ang="0">
                            <a:pos x="0" y="12"/>
                          </a:cxn>
                          <a:cxn ang="0">
                            <a:pos x="0" y="16"/>
                          </a:cxn>
                        </a:cxnLst>
                        <a:rect l="0" t="0" r="r" b="b"/>
                        <a:pathLst>
                          <a:path w="46" h="22">
                            <a:moveTo>
                              <a:pt x="0" y="16"/>
                            </a:moveTo>
                            <a:lnTo>
                              <a:pt x="0" y="18"/>
                            </a:lnTo>
                            <a:lnTo>
                              <a:pt x="9" y="20"/>
                            </a:lnTo>
                            <a:lnTo>
                              <a:pt x="9" y="21"/>
                            </a:lnTo>
                            <a:lnTo>
                              <a:pt x="18" y="21"/>
                            </a:lnTo>
                            <a:lnTo>
                              <a:pt x="18" y="20"/>
                            </a:lnTo>
                            <a:lnTo>
                              <a:pt x="27" y="18"/>
                            </a:lnTo>
                            <a:lnTo>
                              <a:pt x="36" y="13"/>
                            </a:lnTo>
                            <a:lnTo>
                              <a:pt x="36" y="9"/>
                            </a:lnTo>
                            <a:lnTo>
                              <a:pt x="45" y="6"/>
                            </a:lnTo>
                            <a:lnTo>
                              <a:pt x="45" y="5"/>
                            </a:lnTo>
                            <a:lnTo>
                              <a:pt x="45" y="4"/>
                            </a:lnTo>
                            <a:lnTo>
                              <a:pt x="36" y="5"/>
                            </a:lnTo>
                            <a:lnTo>
                              <a:pt x="27" y="5"/>
                            </a:lnTo>
                            <a:lnTo>
                              <a:pt x="27" y="4"/>
                            </a:lnTo>
                            <a:lnTo>
                              <a:pt x="27" y="2"/>
                            </a:lnTo>
                            <a:lnTo>
                              <a:pt x="18" y="1"/>
                            </a:lnTo>
                            <a:lnTo>
                              <a:pt x="18" y="0"/>
                            </a:lnTo>
                            <a:lnTo>
                              <a:pt x="18" y="1"/>
                            </a:lnTo>
                            <a:lnTo>
                              <a:pt x="9" y="3"/>
                            </a:lnTo>
                            <a:lnTo>
                              <a:pt x="9" y="8"/>
                            </a:lnTo>
                            <a:lnTo>
                              <a:pt x="0" y="12"/>
                            </a:lnTo>
                            <a:lnTo>
                              <a:pt x="0" y="16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51" name="Freeform 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31" y="374"/>
                        <a:ext cx="46" cy="1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6"/>
                          </a:cxn>
                          <a:cxn ang="0">
                            <a:pos x="9" y="16"/>
                          </a:cxn>
                          <a:cxn ang="0">
                            <a:pos x="18" y="14"/>
                          </a:cxn>
                          <a:cxn ang="0">
                            <a:pos x="27" y="11"/>
                          </a:cxn>
                          <a:cxn ang="0">
                            <a:pos x="36" y="5"/>
                          </a:cxn>
                          <a:cxn ang="0">
                            <a:pos x="36" y="2"/>
                          </a:cxn>
                          <a:cxn ang="0">
                            <a:pos x="45" y="0"/>
                          </a:cxn>
                        </a:cxnLst>
                        <a:rect l="0" t="0" r="r" b="b"/>
                        <a:pathLst>
                          <a:path w="46" h="17">
                            <a:moveTo>
                              <a:pt x="0" y="16"/>
                            </a:moveTo>
                            <a:lnTo>
                              <a:pt x="9" y="16"/>
                            </a:lnTo>
                            <a:lnTo>
                              <a:pt x="18" y="14"/>
                            </a:lnTo>
                            <a:lnTo>
                              <a:pt x="27" y="11"/>
                            </a:lnTo>
                            <a:lnTo>
                              <a:pt x="36" y="5"/>
                            </a:lnTo>
                            <a:lnTo>
                              <a:pt x="36" y="2"/>
                            </a:lnTo>
                            <a:lnTo>
                              <a:pt x="45" y="0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300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69" y="315"/>
                      <a:ext cx="37" cy="30"/>
                      <a:chOff x="5569" y="315"/>
                      <a:chExt cx="37" cy="30"/>
                    </a:xfrm>
                  </p:grpSpPr>
                  <p:sp>
                    <p:nvSpPr>
                      <p:cNvPr id="1053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69" y="315"/>
                        <a:ext cx="37" cy="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8"/>
                          </a:cxn>
                          <a:cxn ang="0">
                            <a:pos x="0" y="29"/>
                          </a:cxn>
                          <a:cxn ang="0">
                            <a:pos x="9" y="29"/>
                          </a:cxn>
                          <a:cxn ang="0">
                            <a:pos x="18" y="28"/>
                          </a:cxn>
                          <a:cxn ang="0">
                            <a:pos x="18" y="25"/>
                          </a:cxn>
                          <a:cxn ang="0">
                            <a:pos x="18" y="23"/>
                          </a:cxn>
                          <a:cxn ang="0">
                            <a:pos x="27" y="20"/>
                          </a:cxn>
                          <a:cxn ang="0">
                            <a:pos x="27" y="16"/>
                          </a:cxn>
                          <a:cxn ang="0">
                            <a:pos x="27" y="13"/>
                          </a:cxn>
                          <a:cxn ang="0">
                            <a:pos x="36" y="9"/>
                          </a:cxn>
                          <a:cxn ang="0">
                            <a:pos x="36" y="6"/>
                          </a:cxn>
                          <a:cxn ang="0">
                            <a:pos x="36" y="3"/>
                          </a:cxn>
                          <a:cxn ang="0">
                            <a:pos x="36" y="1"/>
                          </a:cxn>
                          <a:cxn ang="0">
                            <a:pos x="36" y="0"/>
                          </a:cxn>
                          <a:cxn ang="0">
                            <a:pos x="36" y="2"/>
                          </a:cxn>
                          <a:cxn ang="0">
                            <a:pos x="27" y="4"/>
                          </a:cxn>
                          <a:cxn ang="0">
                            <a:pos x="27" y="6"/>
                          </a:cxn>
                          <a:cxn ang="0">
                            <a:pos x="18" y="6"/>
                          </a:cxn>
                          <a:cxn ang="0">
                            <a:pos x="9" y="6"/>
                          </a:cxn>
                          <a:cxn ang="0">
                            <a:pos x="9" y="8"/>
                          </a:cxn>
                          <a:cxn ang="0">
                            <a:pos x="9" y="10"/>
                          </a:cxn>
                          <a:cxn ang="0">
                            <a:pos x="0" y="13"/>
                          </a:cxn>
                          <a:cxn ang="0">
                            <a:pos x="0" y="18"/>
                          </a:cxn>
                          <a:cxn ang="0">
                            <a:pos x="0" y="24"/>
                          </a:cxn>
                          <a:cxn ang="0">
                            <a:pos x="0" y="26"/>
                          </a:cxn>
                          <a:cxn ang="0">
                            <a:pos x="0" y="28"/>
                          </a:cxn>
                        </a:cxnLst>
                        <a:rect l="0" t="0" r="r" b="b"/>
                        <a:pathLst>
                          <a:path w="37" h="30">
                            <a:moveTo>
                              <a:pt x="0" y="28"/>
                            </a:moveTo>
                            <a:lnTo>
                              <a:pt x="0" y="29"/>
                            </a:lnTo>
                            <a:lnTo>
                              <a:pt x="9" y="29"/>
                            </a:lnTo>
                            <a:lnTo>
                              <a:pt x="18" y="28"/>
                            </a:lnTo>
                            <a:lnTo>
                              <a:pt x="18" y="25"/>
                            </a:lnTo>
                            <a:lnTo>
                              <a:pt x="18" y="23"/>
                            </a:lnTo>
                            <a:lnTo>
                              <a:pt x="27" y="20"/>
                            </a:lnTo>
                            <a:lnTo>
                              <a:pt x="27" y="16"/>
                            </a:lnTo>
                            <a:lnTo>
                              <a:pt x="27" y="13"/>
                            </a:lnTo>
                            <a:lnTo>
                              <a:pt x="36" y="9"/>
                            </a:lnTo>
                            <a:lnTo>
                              <a:pt x="36" y="6"/>
                            </a:lnTo>
                            <a:lnTo>
                              <a:pt x="36" y="3"/>
                            </a:lnTo>
                            <a:lnTo>
                              <a:pt x="36" y="1"/>
                            </a:lnTo>
                            <a:lnTo>
                              <a:pt x="36" y="0"/>
                            </a:lnTo>
                            <a:lnTo>
                              <a:pt x="36" y="2"/>
                            </a:lnTo>
                            <a:lnTo>
                              <a:pt x="27" y="4"/>
                            </a:lnTo>
                            <a:lnTo>
                              <a:pt x="27" y="6"/>
                            </a:lnTo>
                            <a:lnTo>
                              <a:pt x="18" y="6"/>
                            </a:lnTo>
                            <a:lnTo>
                              <a:pt x="9" y="6"/>
                            </a:lnTo>
                            <a:lnTo>
                              <a:pt x="9" y="8"/>
                            </a:lnTo>
                            <a:lnTo>
                              <a:pt x="9" y="10"/>
                            </a:lnTo>
                            <a:lnTo>
                              <a:pt x="0" y="13"/>
                            </a:lnTo>
                            <a:lnTo>
                              <a:pt x="0" y="18"/>
                            </a:lnTo>
                            <a:lnTo>
                              <a:pt x="0" y="24"/>
                            </a:lnTo>
                            <a:lnTo>
                              <a:pt x="0" y="26"/>
                            </a:lnTo>
                            <a:lnTo>
                              <a:pt x="0" y="28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54" name="Freeform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69" y="316"/>
                        <a:ext cx="37" cy="2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7"/>
                          </a:cxn>
                          <a:cxn ang="0">
                            <a:pos x="0" y="26"/>
                          </a:cxn>
                          <a:cxn ang="0">
                            <a:pos x="9" y="25"/>
                          </a:cxn>
                          <a:cxn ang="0">
                            <a:pos x="9" y="24"/>
                          </a:cxn>
                          <a:cxn ang="0">
                            <a:pos x="9" y="23"/>
                          </a:cxn>
                          <a:cxn ang="0">
                            <a:pos x="9" y="21"/>
                          </a:cxn>
                          <a:cxn ang="0">
                            <a:pos x="18" y="19"/>
                          </a:cxn>
                          <a:cxn ang="0">
                            <a:pos x="18" y="17"/>
                          </a:cxn>
                          <a:cxn ang="0">
                            <a:pos x="18" y="14"/>
                          </a:cxn>
                          <a:cxn ang="0">
                            <a:pos x="27" y="11"/>
                          </a:cxn>
                          <a:cxn ang="0">
                            <a:pos x="27" y="7"/>
                          </a:cxn>
                          <a:cxn ang="0">
                            <a:pos x="36" y="3"/>
                          </a:cxn>
                          <a:cxn ang="0">
                            <a:pos x="36" y="0"/>
                          </a:cxn>
                        </a:cxnLst>
                        <a:rect l="0" t="0" r="r" b="b"/>
                        <a:pathLst>
                          <a:path w="37" h="28">
                            <a:moveTo>
                              <a:pt x="0" y="27"/>
                            </a:moveTo>
                            <a:lnTo>
                              <a:pt x="0" y="26"/>
                            </a:lnTo>
                            <a:lnTo>
                              <a:pt x="9" y="25"/>
                            </a:lnTo>
                            <a:lnTo>
                              <a:pt x="9" y="24"/>
                            </a:lnTo>
                            <a:lnTo>
                              <a:pt x="9" y="23"/>
                            </a:lnTo>
                            <a:lnTo>
                              <a:pt x="9" y="21"/>
                            </a:lnTo>
                            <a:lnTo>
                              <a:pt x="18" y="19"/>
                            </a:lnTo>
                            <a:lnTo>
                              <a:pt x="18" y="17"/>
                            </a:lnTo>
                            <a:lnTo>
                              <a:pt x="18" y="14"/>
                            </a:lnTo>
                            <a:lnTo>
                              <a:pt x="27" y="11"/>
                            </a:lnTo>
                            <a:lnTo>
                              <a:pt x="27" y="7"/>
                            </a:lnTo>
                            <a:lnTo>
                              <a:pt x="36" y="3"/>
                            </a:lnTo>
                            <a:lnTo>
                              <a:pt x="36" y="0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301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85" y="248"/>
                      <a:ext cx="29" cy="41"/>
                      <a:chOff x="5585" y="248"/>
                      <a:chExt cx="29" cy="41"/>
                    </a:xfrm>
                  </p:grpSpPr>
                  <p:sp>
                    <p:nvSpPr>
                      <p:cNvPr id="1056" name="Freeform 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86" y="248"/>
                        <a:ext cx="28" cy="4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39"/>
                          </a:cxn>
                          <a:cxn ang="0">
                            <a:pos x="0" y="40"/>
                          </a:cxn>
                          <a:cxn ang="0">
                            <a:pos x="9" y="39"/>
                          </a:cxn>
                          <a:cxn ang="0">
                            <a:pos x="9" y="38"/>
                          </a:cxn>
                          <a:cxn ang="0">
                            <a:pos x="9" y="37"/>
                          </a:cxn>
                          <a:cxn ang="0">
                            <a:pos x="18" y="34"/>
                          </a:cxn>
                          <a:cxn ang="0">
                            <a:pos x="18" y="29"/>
                          </a:cxn>
                          <a:cxn ang="0">
                            <a:pos x="18" y="26"/>
                          </a:cxn>
                          <a:cxn ang="0">
                            <a:pos x="27" y="22"/>
                          </a:cxn>
                          <a:cxn ang="0">
                            <a:pos x="27" y="14"/>
                          </a:cxn>
                          <a:cxn ang="0">
                            <a:pos x="27" y="10"/>
                          </a:cxn>
                          <a:cxn ang="0">
                            <a:pos x="27" y="6"/>
                          </a:cxn>
                          <a:cxn ang="0">
                            <a:pos x="27" y="3"/>
                          </a:cxn>
                          <a:cxn ang="0">
                            <a:pos x="27" y="1"/>
                          </a:cxn>
                          <a:cxn ang="0">
                            <a:pos x="27" y="0"/>
                          </a:cxn>
                          <a:cxn ang="0">
                            <a:pos x="27" y="1"/>
                          </a:cxn>
                          <a:cxn ang="0">
                            <a:pos x="27" y="2"/>
                          </a:cxn>
                          <a:cxn ang="0">
                            <a:pos x="18" y="5"/>
                          </a:cxn>
                          <a:cxn ang="0">
                            <a:pos x="18" y="7"/>
                          </a:cxn>
                          <a:cxn ang="0">
                            <a:pos x="18" y="8"/>
                          </a:cxn>
                          <a:cxn ang="0">
                            <a:pos x="18" y="10"/>
                          </a:cxn>
                          <a:cxn ang="0">
                            <a:pos x="9" y="12"/>
                          </a:cxn>
                          <a:cxn ang="0">
                            <a:pos x="9" y="14"/>
                          </a:cxn>
                          <a:cxn ang="0">
                            <a:pos x="0" y="17"/>
                          </a:cxn>
                          <a:cxn ang="0">
                            <a:pos x="0" y="19"/>
                          </a:cxn>
                          <a:cxn ang="0">
                            <a:pos x="0" y="22"/>
                          </a:cxn>
                          <a:cxn ang="0">
                            <a:pos x="0" y="28"/>
                          </a:cxn>
                          <a:cxn ang="0">
                            <a:pos x="0" y="34"/>
                          </a:cxn>
                          <a:cxn ang="0">
                            <a:pos x="0" y="37"/>
                          </a:cxn>
                          <a:cxn ang="0">
                            <a:pos x="0" y="39"/>
                          </a:cxn>
                        </a:cxnLst>
                        <a:rect l="0" t="0" r="r" b="b"/>
                        <a:pathLst>
                          <a:path w="28" h="41">
                            <a:moveTo>
                              <a:pt x="0" y="39"/>
                            </a:moveTo>
                            <a:lnTo>
                              <a:pt x="0" y="40"/>
                            </a:lnTo>
                            <a:lnTo>
                              <a:pt x="9" y="39"/>
                            </a:lnTo>
                            <a:lnTo>
                              <a:pt x="9" y="38"/>
                            </a:lnTo>
                            <a:lnTo>
                              <a:pt x="9" y="37"/>
                            </a:lnTo>
                            <a:lnTo>
                              <a:pt x="18" y="34"/>
                            </a:lnTo>
                            <a:lnTo>
                              <a:pt x="18" y="29"/>
                            </a:lnTo>
                            <a:lnTo>
                              <a:pt x="18" y="26"/>
                            </a:lnTo>
                            <a:lnTo>
                              <a:pt x="27" y="22"/>
                            </a:lnTo>
                            <a:lnTo>
                              <a:pt x="27" y="14"/>
                            </a:lnTo>
                            <a:lnTo>
                              <a:pt x="27" y="10"/>
                            </a:lnTo>
                            <a:lnTo>
                              <a:pt x="27" y="6"/>
                            </a:lnTo>
                            <a:lnTo>
                              <a:pt x="27" y="3"/>
                            </a:lnTo>
                            <a:lnTo>
                              <a:pt x="27" y="1"/>
                            </a:lnTo>
                            <a:lnTo>
                              <a:pt x="27" y="0"/>
                            </a:lnTo>
                            <a:lnTo>
                              <a:pt x="27" y="1"/>
                            </a:lnTo>
                            <a:lnTo>
                              <a:pt x="27" y="2"/>
                            </a:lnTo>
                            <a:lnTo>
                              <a:pt x="18" y="5"/>
                            </a:lnTo>
                            <a:lnTo>
                              <a:pt x="18" y="7"/>
                            </a:lnTo>
                            <a:lnTo>
                              <a:pt x="18" y="8"/>
                            </a:lnTo>
                            <a:lnTo>
                              <a:pt x="18" y="10"/>
                            </a:lnTo>
                            <a:lnTo>
                              <a:pt x="9" y="12"/>
                            </a:lnTo>
                            <a:lnTo>
                              <a:pt x="9" y="14"/>
                            </a:lnTo>
                            <a:lnTo>
                              <a:pt x="0" y="17"/>
                            </a:lnTo>
                            <a:lnTo>
                              <a:pt x="0" y="19"/>
                            </a:lnTo>
                            <a:lnTo>
                              <a:pt x="0" y="22"/>
                            </a:lnTo>
                            <a:lnTo>
                              <a:pt x="0" y="28"/>
                            </a:lnTo>
                            <a:lnTo>
                              <a:pt x="0" y="34"/>
                            </a:lnTo>
                            <a:lnTo>
                              <a:pt x="0" y="37"/>
                            </a:lnTo>
                            <a:lnTo>
                              <a:pt x="0" y="39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57" name="Freeform 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85" y="248"/>
                        <a:ext cx="28" cy="3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38"/>
                          </a:cxn>
                          <a:cxn ang="0">
                            <a:pos x="9" y="35"/>
                          </a:cxn>
                          <a:cxn ang="0">
                            <a:pos x="9" y="31"/>
                          </a:cxn>
                          <a:cxn ang="0">
                            <a:pos x="18" y="26"/>
                          </a:cxn>
                          <a:cxn ang="0">
                            <a:pos x="18" y="19"/>
                          </a:cxn>
                          <a:cxn ang="0">
                            <a:pos x="18" y="17"/>
                          </a:cxn>
                          <a:cxn ang="0">
                            <a:pos x="18" y="15"/>
                          </a:cxn>
                          <a:cxn ang="0">
                            <a:pos x="27" y="9"/>
                          </a:cxn>
                          <a:cxn ang="0">
                            <a:pos x="27" y="4"/>
                          </a:cxn>
                          <a:cxn ang="0">
                            <a:pos x="27" y="2"/>
                          </a:cxn>
                          <a:cxn ang="0">
                            <a:pos x="27" y="0"/>
                          </a:cxn>
                        </a:cxnLst>
                        <a:rect l="0" t="0" r="r" b="b"/>
                        <a:pathLst>
                          <a:path w="28" h="39">
                            <a:moveTo>
                              <a:pt x="0" y="38"/>
                            </a:moveTo>
                            <a:lnTo>
                              <a:pt x="9" y="35"/>
                            </a:lnTo>
                            <a:lnTo>
                              <a:pt x="9" y="31"/>
                            </a:lnTo>
                            <a:lnTo>
                              <a:pt x="18" y="26"/>
                            </a:lnTo>
                            <a:lnTo>
                              <a:pt x="18" y="19"/>
                            </a:lnTo>
                            <a:lnTo>
                              <a:pt x="18" y="17"/>
                            </a:lnTo>
                            <a:lnTo>
                              <a:pt x="18" y="15"/>
                            </a:lnTo>
                            <a:lnTo>
                              <a:pt x="27" y="9"/>
                            </a:lnTo>
                            <a:lnTo>
                              <a:pt x="27" y="4"/>
                            </a:lnTo>
                            <a:lnTo>
                              <a:pt x="27" y="2"/>
                            </a:lnTo>
                            <a:lnTo>
                              <a:pt x="27" y="0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302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76" y="191"/>
                      <a:ext cx="19" cy="46"/>
                      <a:chOff x="5576" y="191"/>
                      <a:chExt cx="19" cy="46"/>
                    </a:xfrm>
                  </p:grpSpPr>
                  <p:sp>
                    <p:nvSpPr>
                      <p:cNvPr id="1059" name="Freeform 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76" y="192"/>
                        <a:ext cx="19" cy="4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" y="44"/>
                          </a:cxn>
                          <a:cxn ang="0">
                            <a:pos x="9" y="43"/>
                          </a:cxn>
                          <a:cxn ang="0">
                            <a:pos x="9" y="41"/>
                          </a:cxn>
                          <a:cxn ang="0">
                            <a:pos x="18" y="38"/>
                          </a:cxn>
                          <a:cxn ang="0">
                            <a:pos x="18" y="33"/>
                          </a:cxn>
                          <a:cxn ang="0">
                            <a:pos x="18" y="30"/>
                          </a:cxn>
                          <a:cxn ang="0">
                            <a:pos x="18" y="27"/>
                          </a:cxn>
                          <a:cxn ang="0">
                            <a:pos x="18" y="24"/>
                          </a:cxn>
                          <a:cxn ang="0">
                            <a:pos x="18" y="20"/>
                          </a:cxn>
                          <a:cxn ang="0">
                            <a:pos x="18" y="12"/>
                          </a:cxn>
                          <a:cxn ang="0">
                            <a:pos x="9" y="8"/>
                          </a:cxn>
                          <a:cxn ang="0">
                            <a:pos x="9" y="4"/>
                          </a:cxn>
                          <a:cxn ang="0">
                            <a:pos x="9" y="2"/>
                          </a:cxn>
                          <a:cxn ang="0">
                            <a:pos x="9" y="0"/>
                          </a:cxn>
                          <a:cxn ang="0">
                            <a:pos x="9" y="1"/>
                          </a:cxn>
                          <a:cxn ang="0">
                            <a:pos x="9" y="3"/>
                          </a:cxn>
                          <a:cxn ang="0">
                            <a:pos x="0" y="7"/>
                          </a:cxn>
                          <a:cxn ang="0">
                            <a:pos x="0" y="11"/>
                          </a:cxn>
                          <a:cxn ang="0">
                            <a:pos x="0" y="18"/>
                          </a:cxn>
                          <a:cxn ang="0">
                            <a:pos x="0" y="26"/>
                          </a:cxn>
                          <a:cxn ang="0">
                            <a:pos x="0" y="28"/>
                          </a:cxn>
                          <a:cxn ang="0">
                            <a:pos x="0" y="30"/>
                          </a:cxn>
                          <a:cxn ang="0">
                            <a:pos x="9" y="36"/>
                          </a:cxn>
                          <a:cxn ang="0">
                            <a:pos x="9" y="41"/>
                          </a:cxn>
                          <a:cxn ang="0">
                            <a:pos x="9" y="43"/>
                          </a:cxn>
                          <a:cxn ang="0">
                            <a:pos x="9" y="44"/>
                          </a:cxn>
                        </a:cxnLst>
                        <a:rect l="0" t="0" r="r" b="b"/>
                        <a:pathLst>
                          <a:path w="19" h="45">
                            <a:moveTo>
                              <a:pt x="9" y="44"/>
                            </a:moveTo>
                            <a:lnTo>
                              <a:pt x="9" y="43"/>
                            </a:lnTo>
                            <a:lnTo>
                              <a:pt x="9" y="41"/>
                            </a:lnTo>
                            <a:lnTo>
                              <a:pt x="18" y="38"/>
                            </a:lnTo>
                            <a:lnTo>
                              <a:pt x="18" y="33"/>
                            </a:lnTo>
                            <a:lnTo>
                              <a:pt x="18" y="30"/>
                            </a:lnTo>
                            <a:lnTo>
                              <a:pt x="18" y="27"/>
                            </a:lnTo>
                            <a:lnTo>
                              <a:pt x="18" y="24"/>
                            </a:lnTo>
                            <a:lnTo>
                              <a:pt x="18" y="20"/>
                            </a:lnTo>
                            <a:lnTo>
                              <a:pt x="18" y="12"/>
                            </a:lnTo>
                            <a:lnTo>
                              <a:pt x="9" y="8"/>
                            </a:lnTo>
                            <a:lnTo>
                              <a:pt x="9" y="4"/>
                            </a:lnTo>
                            <a:lnTo>
                              <a:pt x="9" y="2"/>
                            </a:lnTo>
                            <a:lnTo>
                              <a:pt x="9" y="0"/>
                            </a:lnTo>
                            <a:lnTo>
                              <a:pt x="9" y="1"/>
                            </a:lnTo>
                            <a:lnTo>
                              <a:pt x="9" y="3"/>
                            </a:lnTo>
                            <a:lnTo>
                              <a:pt x="0" y="7"/>
                            </a:lnTo>
                            <a:lnTo>
                              <a:pt x="0" y="11"/>
                            </a:lnTo>
                            <a:lnTo>
                              <a:pt x="0" y="18"/>
                            </a:lnTo>
                            <a:lnTo>
                              <a:pt x="0" y="26"/>
                            </a:lnTo>
                            <a:lnTo>
                              <a:pt x="0" y="28"/>
                            </a:lnTo>
                            <a:lnTo>
                              <a:pt x="0" y="30"/>
                            </a:lnTo>
                            <a:lnTo>
                              <a:pt x="9" y="36"/>
                            </a:lnTo>
                            <a:lnTo>
                              <a:pt x="9" y="41"/>
                            </a:lnTo>
                            <a:lnTo>
                              <a:pt x="9" y="43"/>
                            </a:lnTo>
                            <a:lnTo>
                              <a:pt x="9" y="44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60" name="Freeform 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78" y="191"/>
                        <a:ext cx="17" cy="4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" y="45"/>
                          </a:cxn>
                          <a:cxn ang="0">
                            <a:pos x="16" y="40"/>
                          </a:cxn>
                          <a:cxn ang="0">
                            <a:pos x="16" y="37"/>
                          </a:cxn>
                          <a:cxn ang="0">
                            <a:pos x="16" y="34"/>
                          </a:cxn>
                          <a:cxn ang="0">
                            <a:pos x="16" y="31"/>
                          </a:cxn>
                          <a:cxn ang="0">
                            <a:pos x="16" y="27"/>
                          </a:cxn>
                          <a:cxn ang="0">
                            <a:pos x="16" y="20"/>
                          </a:cxn>
                          <a:cxn ang="0">
                            <a:pos x="16" y="18"/>
                          </a:cxn>
                          <a:cxn ang="0">
                            <a:pos x="16" y="15"/>
                          </a:cxn>
                          <a:cxn ang="0">
                            <a:pos x="16" y="9"/>
                          </a:cxn>
                          <a:cxn ang="0">
                            <a:pos x="0" y="4"/>
                          </a:cxn>
                          <a:cxn ang="0">
                            <a:pos x="0" y="2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17" h="46">
                            <a:moveTo>
                              <a:pt x="16" y="45"/>
                            </a:moveTo>
                            <a:lnTo>
                              <a:pt x="16" y="40"/>
                            </a:lnTo>
                            <a:lnTo>
                              <a:pt x="16" y="37"/>
                            </a:lnTo>
                            <a:lnTo>
                              <a:pt x="16" y="34"/>
                            </a:lnTo>
                            <a:lnTo>
                              <a:pt x="16" y="31"/>
                            </a:lnTo>
                            <a:lnTo>
                              <a:pt x="16" y="27"/>
                            </a:lnTo>
                            <a:lnTo>
                              <a:pt x="16" y="20"/>
                            </a:lnTo>
                            <a:lnTo>
                              <a:pt x="16" y="18"/>
                            </a:lnTo>
                            <a:lnTo>
                              <a:pt x="16" y="15"/>
                            </a:lnTo>
                            <a:lnTo>
                              <a:pt x="16" y="9"/>
                            </a:lnTo>
                            <a:lnTo>
                              <a:pt x="0" y="4"/>
                            </a:lnTo>
                            <a:lnTo>
                              <a:pt x="0" y="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303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33" y="160"/>
                      <a:ext cx="28" cy="41"/>
                      <a:chOff x="5533" y="160"/>
                      <a:chExt cx="28" cy="41"/>
                    </a:xfrm>
                  </p:grpSpPr>
                  <p:sp>
                    <p:nvSpPr>
                      <p:cNvPr id="1062" name="Freeform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33" y="161"/>
                        <a:ext cx="28" cy="4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8" y="39"/>
                          </a:cxn>
                          <a:cxn ang="0">
                            <a:pos x="18" y="38"/>
                          </a:cxn>
                          <a:cxn ang="0">
                            <a:pos x="27" y="36"/>
                          </a:cxn>
                          <a:cxn ang="0">
                            <a:pos x="27" y="34"/>
                          </a:cxn>
                          <a:cxn ang="0">
                            <a:pos x="27" y="31"/>
                          </a:cxn>
                          <a:cxn ang="0">
                            <a:pos x="27" y="25"/>
                          </a:cxn>
                          <a:cxn ang="0">
                            <a:pos x="27" y="22"/>
                          </a:cxn>
                          <a:cxn ang="0">
                            <a:pos x="27" y="19"/>
                          </a:cxn>
                          <a:cxn ang="0">
                            <a:pos x="18" y="13"/>
                          </a:cxn>
                          <a:cxn ang="0">
                            <a:pos x="9" y="8"/>
                          </a:cxn>
                          <a:cxn ang="0">
                            <a:pos x="9" y="5"/>
                          </a:cxn>
                          <a:cxn ang="0">
                            <a:pos x="0" y="3"/>
                          </a:cxn>
                          <a:cxn ang="0">
                            <a:pos x="0" y="1"/>
                          </a:cxn>
                          <a:cxn ang="0">
                            <a:pos x="0" y="0"/>
                          </a:cxn>
                          <a:cxn ang="0">
                            <a:pos x="0" y="1"/>
                          </a:cxn>
                          <a:cxn ang="0">
                            <a:pos x="0" y="2"/>
                          </a:cxn>
                          <a:cxn ang="0">
                            <a:pos x="0" y="3"/>
                          </a:cxn>
                          <a:cxn ang="0">
                            <a:pos x="0" y="7"/>
                          </a:cxn>
                          <a:cxn ang="0">
                            <a:pos x="0" y="11"/>
                          </a:cxn>
                          <a:cxn ang="0">
                            <a:pos x="0" y="13"/>
                          </a:cxn>
                          <a:cxn ang="0">
                            <a:pos x="0" y="15"/>
                          </a:cxn>
                          <a:cxn ang="0">
                            <a:pos x="0" y="19"/>
                          </a:cxn>
                          <a:cxn ang="0">
                            <a:pos x="0" y="24"/>
                          </a:cxn>
                          <a:cxn ang="0">
                            <a:pos x="0" y="28"/>
                          </a:cxn>
                          <a:cxn ang="0">
                            <a:pos x="9" y="32"/>
                          </a:cxn>
                          <a:cxn ang="0">
                            <a:pos x="9" y="35"/>
                          </a:cxn>
                          <a:cxn ang="0">
                            <a:pos x="18" y="37"/>
                          </a:cxn>
                          <a:cxn ang="0">
                            <a:pos x="18" y="39"/>
                          </a:cxn>
                        </a:cxnLst>
                        <a:rect l="0" t="0" r="r" b="b"/>
                        <a:pathLst>
                          <a:path w="28" h="40">
                            <a:moveTo>
                              <a:pt x="18" y="39"/>
                            </a:moveTo>
                            <a:lnTo>
                              <a:pt x="18" y="38"/>
                            </a:lnTo>
                            <a:lnTo>
                              <a:pt x="27" y="36"/>
                            </a:lnTo>
                            <a:lnTo>
                              <a:pt x="27" y="34"/>
                            </a:lnTo>
                            <a:lnTo>
                              <a:pt x="27" y="31"/>
                            </a:lnTo>
                            <a:lnTo>
                              <a:pt x="27" y="25"/>
                            </a:lnTo>
                            <a:lnTo>
                              <a:pt x="27" y="22"/>
                            </a:lnTo>
                            <a:lnTo>
                              <a:pt x="27" y="19"/>
                            </a:lnTo>
                            <a:lnTo>
                              <a:pt x="18" y="13"/>
                            </a:lnTo>
                            <a:lnTo>
                              <a:pt x="9" y="8"/>
                            </a:lnTo>
                            <a:lnTo>
                              <a:pt x="9" y="5"/>
                            </a:lnTo>
                            <a:lnTo>
                              <a:pt x="0" y="3"/>
                            </a:lnTo>
                            <a:lnTo>
                              <a:pt x="0" y="1"/>
                            </a:lnTo>
                            <a:lnTo>
                              <a:pt x="0" y="0"/>
                            </a:lnTo>
                            <a:lnTo>
                              <a:pt x="0" y="1"/>
                            </a:lnTo>
                            <a:lnTo>
                              <a:pt x="0" y="2"/>
                            </a:lnTo>
                            <a:lnTo>
                              <a:pt x="0" y="3"/>
                            </a:lnTo>
                            <a:lnTo>
                              <a:pt x="0" y="7"/>
                            </a:lnTo>
                            <a:lnTo>
                              <a:pt x="0" y="11"/>
                            </a:lnTo>
                            <a:lnTo>
                              <a:pt x="0" y="13"/>
                            </a:lnTo>
                            <a:lnTo>
                              <a:pt x="0" y="15"/>
                            </a:lnTo>
                            <a:lnTo>
                              <a:pt x="0" y="19"/>
                            </a:lnTo>
                            <a:lnTo>
                              <a:pt x="0" y="24"/>
                            </a:lnTo>
                            <a:lnTo>
                              <a:pt x="0" y="28"/>
                            </a:lnTo>
                            <a:lnTo>
                              <a:pt x="9" y="32"/>
                            </a:lnTo>
                            <a:lnTo>
                              <a:pt x="9" y="35"/>
                            </a:lnTo>
                            <a:lnTo>
                              <a:pt x="18" y="37"/>
                            </a:lnTo>
                            <a:lnTo>
                              <a:pt x="18" y="39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63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38" y="160"/>
                        <a:ext cx="19" cy="4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8" y="39"/>
                          </a:cxn>
                          <a:cxn ang="0">
                            <a:pos x="18" y="35"/>
                          </a:cxn>
                          <a:cxn ang="0">
                            <a:pos x="18" y="29"/>
                          </a:cxn>
                          <a:cxn ang="0">
                            <a:pos x="9" y="22"/>
                          </a:cxn>
                          <a:cxn ang="0">
                            <a:pos x="9" y="15"/>
                          </a:cxn>
                          <a:cxn ang="0">
                            <a:pos x="9" y="13"/>
                          </a:cxn>
                          <a:cxn ang="0">
                            <a:pos x="9" y="11"/>
                          </a:cxn>
                          <a:cxn ang="0">
                            <a:pos x="9" y="7"/>
                          </a:cxn>
                          <a:cxn ang="0">
                            <a:pos x="0" y="3"/>
                          </a:cxn>
                          <a:cxn ang="0">
                            <a:pos x="0" y="1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19" h="40">
                            <a:moveTo>
                              <a:pt x="18" y="39"/>
                            </a:moveTo>
                            <a:lnTo>
                              <a:pt x="18" y="35"/>
                            </a:lnTo>
                            <a:lnTo>
                              <a:pt x="18" y="29"/>
                            </a:lnTo>
                            <a:lnTo>
                              <a:pt x="9" y="22"/>
                            </a:lnTo>
                            <a:lnTo>
                              <a:pt x="9" y="15"/>
                            </a:lnTo>
                            <a:lnTo>
                              <a:pt x="9" y="13"/>
                            </a:lnTo>
                            <a:lnTo>
                              <a:pt x="9" y="11"/>
                            </a:lnTo>
                            <a:lnTo>
                              <a:pt x="9" y="7"/>
                            </a:lnTo>
                            <a:lnTo>
                              <a:pt x="0" y="3"/>
                            </a:lnTo>
                            <a:lnTo>
                              <a:pt x="0" y="1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304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70" y="154"/>
                      <a:ext cx="47" cy="21"/>
                      <a:chOff x="5470" y="154"/>
                      <a:chExt cx="47" cy="21"/>
                    </a:xfrm>
                  </p:grpSpPr>
                  <p:sp>
                    <p:nvSpPr>
                      <p:cNvPr id="1065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72" y="154"/>
                        <a:ext cx="45" cy="2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4" y="15"/>
                          </a:cxn>
                          <a:cxn ang="0">
                            <a:pos x="44" y="14"/>
                          </a:cxn>
                          <a:cxn ang="0">
                            <a:pos x="44" y="12"/>
                          </a:cxn>
                          <a:cxn ang="0">
                            <a:pos x="44" y="9"/>
                          </a:cxn>
                          <a:cxn ang="0">
                            <a:pos x="35" y="7"/>
                          </a:cxn>
                          <a:cxn ang="0">
                            <a:pos x="35" y="5"/>
                          </a:cxn>
                          <a:cxn ang="0">
                            <a:pos x="35" y="3"/>
                          </a:cxn>
                          <a:cxn ang="0">
                            <a:pos x="26" y="1"/>
                          </a:cxn>
                          <a:cxn ang="0">
                            <a:pos x="26" y="0"/>
                          </a:cxn>
                          <a:cxn ang="0">
                            <a:pos x="18" y="0"/>
                          </a:cxn>
                          <a:cxn ang="0">
                            <a:pos x="9" y="1"/>
                          </a:cxn>
                          <a:cxn ang="0">
                            <a:pos x="0" y="2"/>
                          </a:cxn>
                          <a:cxn ang="0">
                            <a:pos x="0" y="4"/>
                          </a:cxn>
                          <a:cxn ang="0">
                            <a:pos x="0" y="5"/>
                          </a:cxn>
                          <a:cxn ang="0">
                            <a:pos x="0" y="6"/>
                          </a:cxn>
                          <a:cxn ang="0">
                            <a:pos x="0" y="7"/>
                          </a:cxn>
                          <a:cxn ang="0">
                            <a:pos x="9" y="9"/>
                          </a:cxn>
                          <a:cxn ang="0">
                            <a:pos x="9" y="10"/>
                          </a:cxn>
                          <a:cxn ang="0">
                            <a:pos x="9" y="12"/>
                          </a:cxn>
                          <a:cxn ang="0">
                            <a:pos x="18" y="15"/>
                          </a:cxn>
                          <a:cxn ang="0">
                            <a:pos x="18" y="17"/>
                          </a:cxn>
                          <a:cxn ang="0">
                            <a:pos x="18" y="18"/>
                          </a:cxn>
                          <a:cxn ang="0">
                            <a:pos x="18" y="19"/>
                          </a:cxn>
                          <a:cxn ang="0">
                            <a:pos x="18" y="20"/>
                          </a:cxn>
                          <a:cxn ang="0">
                            <a:pos x="26" y="20"/>
                          </a:cxn>
                          <a:cxn ang="0">
                            <a:pos x="26" y="19"/>
                          </a:cxn>
                          <a:cxn ang="0">
                            <a:pos x="35" y="18"/>
                          </a:cxn>
                          <a:cxn ang="0">
                            <a:pos x="35" y="16"/>
                          </a:cxn>
                          <a:cxn ang="0">
                            <a:pos x="44" y="16"/>
                          </a:cxn>
                          <a:cxn ang="0">
                            <a:pos x="44" y="15"/>
                          </a:cxn>
                        </a:cxnLst>
                        <a:rect l="0" t="0" r="r" b="b"/>
                        <a:pathLst>
                          <a:path w="45" h="21">
                            <a:moveTo>
                              <a:pt x="44" y="15"/>
                            </a:moveTo>
                            <a:lnTo>
                              <a:pt x="44" y="14"/>
                            </a:lnTo>
                            <a:lnTo>
                              <a:pt x="44" y="12"/>
                            </a:lnTo>
                            <a:lnTo>
                              <a:pt x="44" y="9"/>
                            </a:lnTo>
                            <a:lnTo>
                              <a:pt x="35" y="7"/>
                            </a:lnTo>
                            <a:lnTo>
                              <a:pt x="35" y="5"/>
                            </a:lnTo>
                            <a:lnTo>
                              <a:pt x="35" y="3"/>
                            </a:lnTo>
                            <a:lnTo>
                              <a:pt x="26" y="1"/>
                            </a:lnTo>
                            <a:lnTo>
                              <a:pt x="26" y="0"/>
                            </a:lnTo>
                            <a:lnTo>
                              <a:pt x="18" y="0"/>
                            </a:lnTo>
                            <a:lnTo>
                              <a:pt x="9" y="1"/>
                            </a:lnTo>
                            <a:lnTo>
                              <a:pt x="0" y="2"/>
                            </a:lnTo>
                            <a:lnTo>
                              <a:pt x="0" y="4"/>
                            </a:lnTo>
                            <a:lnTo>
                              <a:pt x="0" y="5"/>
                            </a:lnTo>
                            <a:lnTo>
                              <a:pt x="0" y="6"/>
                            </a:lnTo>
                            <a:lnTo>
                              <a:pt x="0" y="7"/>
                            </a:lnTo>
                            <a:lnTo>
                              <a:pt x="9" y="9"/>
                            </a:lnTo>
                            <a:lnTo>
                              <a:pt x="9" y="10"/>
                            </a:lnTo>
                            <a:lnTo>
                              <a:pt x="9" y="12"/>
                            </a:lnTo>
                            <a:lnTo>
                              <a:pt x="18" y="15"/>
                            </a:lnTo>
                            <a:lnTo>
                              <a:pt x="18" y="17"/>
                            </a:lnTo>
                            <a:lnTo>
                              <a:pt x="18" y="18"/>
                            </a:lnTo>
                            <a:lnTo>
                              <a:pt x="18" y="19"/>
                            </a:lnTo>
                            <a:lnTo>
                              <a:pt x="18" y="20"/>
                            </a:lnTo>
                            <a:lnTo>
                              <a:pt x="26" y="20"/>
                            </a:lnTo>
                            <a:lnTo>
                              <a:pt x="26" y="19"/>
                            </a:lnTo>
                            <a:lnTo>
                              <a:pt x="35" y="18"/>
                            </a:lnTo>
                            <a:lnTo>
                              <a:pt x="35" y="16"/>
                            </a:lnTo>
                            <a:lnTo>
                              <a:pt x="44" y="16"/>
                            </a:lnTo>
                            <a:lnTo>
                              <a:pt x="44" y="15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66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70" y="156"/>
                        <a:ext cx="45" cy="1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4" y="16"/>
                          </a:cxn>
                          <a:cxn ang="0">
                            <a:pos x="44" y="14"/>
                          </a:cxn>
                          <a:cxn ang="0">
                            <a:pos x="44" y="13"/>
                          </a:cxn>
                          <a:cxn ang="0">
                            <a:pos x="35" y="8"/>
                          </a:cxn>
                          <a:cxn ang="0">
                            <a:pos x="26" y="7"/>
                          </a:cxn>
                          <a:cxn ang="0">
                            <a:pos x="26" y="5"/>
                          </a:cxn>
                          <a:cxn ang="0">
                            <a:pos x="26" y="4"/>
                          </a:cxn>
                          <a:cxn ang="0">
                            <a:pos x="18" y="2"/>
                          </a:cxn>
                          <a:cxn ang="0">
                            <a:pos x="9" y="1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45" h="17">
                            <a:moveTo>
                              <a:pt x="44" y="16"/>
                            </a:moveTo>
                            <a:lnTo>
                              <a:pt x="44" y="14"/>
                            </a:lnTo>
                            <a:lnTo>
                              <a:pt x="44" y="13"/>
                            </a:lnTo>
                            <a:lnTo>
                              <a:pt x="35" y="8"/>
                            </a:lnTo>
                            <a:lnTo>
                              <a:pt x="26" y="7"/>
                            </a:lnTo>
                            <a:lnTo>
                              <a:pt x="26" y="5"/>
                            </a:lnTo>
                            <a:lnTo>
                              <a:pt x="26" y="4"/>
                            </a:lnTo>
                            <a:lnTo>
                              <a:pt x="18" y="2"/>
                            </a:lnTo>
                            <a:lnTo>
                              <a:pt x="9" y="1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305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23" y="195"/>
                      <a:ext cx="48" cy="21"/>
                      <a:chOff x="5523" y="195"/>
                      <a:chExt cx="48" cy="21"/>
                    </a:xfrm>
                  </p:grpSpPr>
                  <p:sp>
                    <p:nvSpPr>
                      <p:cNvPr id="1068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25" y="195"/>
                        <a:ext cx="46" cy="2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5" y="15"/>
                          </a:cxn>
                          <a:cxn ang="0">
                            <a:pos x="45" y="14"/>
                          </a:cxn>
                          <a:cxn ang="0">
                            <a:pos x="45" y="12"/>
                          </a:cxn>
                          <a:cxn ang="0">
                            <a:pos x="36" y="7"/>
                          </a:cxn>
                          <a:cxn ang="0">
                            <a:pos x="36" y="5"/>
                          </a:cxn>
                          <a:cxn ang="0">
                            <a:pos x="36" y="3"/>
                          </a:cxn>
                          <a:cxn ang="0">
                            <a:pos x="27" y="1"/>
                          </a:cxn>
                          <a:cxn ang="0">
                            <a:pos x="27" y="0"/>
                          </a:cxn>
                          <a:cxn ang="0">
                            <a:pos x="18" y="0"/>
                          </a:cxn>
                          <a:cxn ang="0">
                            <a:pos x="9" y="1"/>
                          </a:cxn>
                          <a:cxn ang="0">
                            <a:pos x="0" y="2"/>
                          </a:cxn>
                          <a:cxn ang="0">
                            <a:pos x="0" y="4"/>
                          </a:cxn>
                          <a:cxn ang="0">
                            <a:pos x="0" y="5"/>
                          </a:cxn>
                          <a:cxn ang="0">
                            <a:pos x="9" y="6"/>
                          </a:cxn>
                          <a:cxn ang="0">
                            <a:pos x="9" y="7"/>
                          </a:cxn>
                          <a:cxn ang="0">
                            <a:pos x="9" y="9"/>
                          </a:cxn>
                          <a:cxn ang="0">
                            <a:pos x="9" y="11"/>
                          </a:cxn>
                          <a:cxn ang="0">
                            <a:pos x="9" y="12"/>
                          </a:cxn>
                          <a:cxn ang="0">
                            <a:pos x="18" y="15"/>
                          </a:cxn>
                          <a:cxn ang="0">
                            <a:pos x="18" y="18"/>
                          </a:cxn>
                          <a:cxn ang="0">
                            <a:pos x="18" y="19"/>
                          </a:cxn>
                          <a:cxn ang="0">
                            <a:pos x="18" y="20"/>
                          </a:cxn>
                          <a:cxn ang="0">
                            <a:pos x="27" y="20"/>
                          </a:cxn>
                          <a:cxn ang="0">
                            <a:pos x="36" y="18"/>
                          </a:cxn>
                          <a:cxn ang="0">
                            <a:pos x="36" y="16"/>
                          </a:cxn>
                          <a:cxn ang="0">
                            <a:pos x="45" y="16"/>
                          </a:cxn>
                          <a:cxn ang="0">
                            <a:pos x="45" y="15"/>
                          </a:cxn>
                        </a:cxnLst>
                        <a:rect l="0" t="0" r="r" b="b"/>
                        <a:pathLst>
                          <a:path w="46" h="21">
                            <a:moveTo>
                              <a:pt x="45" y="15"/>
                            </a:moveTo>
                            <a:lnTo>
                              <a:pt x="45" y="14"/>
                            </a:lnTo>
                            <a:lnTo>
                              <a:pt x="45" y="12"/>
                            </a:lnTo>
                            <a:lnTo>
                              <a:pt x="36" y="7"/>
                            </a:lnTo>
                            <a:lnTo>
                              <a:pt x="36" y="5"/>
                            </a:lnTo>
                            <a:lnTo>
                              <a:pt x="36" y="3"/>
                            </a:lnTo>
                            <a:lnTo>
                              <a:pt x="27" y="1"/>
                            </a:lnTo>
                            <a:lnTo>
                              <a:pt x="27" y="0"/>
                            </a:lnTo>
                            <a:lnTo>
                              <a:pt x="18" y="0"/>
                            </a:lnTo>
                            <a:lnTo>
                              <a:pt x="9" y="1"/>
                            </a:lnTo>
                            <a:lnTo>
                              <a:pt x="0" y="2"/>
                            </a:lnTo>
                            <a:lnTo>
                              <a:pt x="0" y="4"/>
                            </a:lnTo>
                            <a:lnTo>
                              <a:pt x="0" y="5"/>
                            </a:lnTo>
                            <a:lnTo>
                              <a:pt x="9" y="6"/>
                            </a:lnTo>
                            <a:lnTo>
                              <a:pt x="9" y="7"/>
                            </a:lnTo>
                            <a:lnTo>
                              <a:pt x="9" y="9"/>
                            </a:lnTo>
                            <a:lnTo>
                              <a:pt x="9" y="11"/>
                            </a:lnTo>
                            <a:lnTo>
                              <a:pt x="9" y="12"/>
                            </a:lnTo>
                            <a:lnTo>
                              <a:pt x="18" y="15"/>
                            </a:lnTo>
                            <a:lnTo>
                              <a:pt x="18" y="18"/>
                            </a:lnTo>
                            <a:lnTo>
                              <a:pt x="18" y="19"/>
                            </a:lnTo>
                            <a:lnTo>
                              <a:pt x="18" y="20"/>
                            </a:lnTo>
                            <a:lnTo>
                              <a:pt x="27" y="20"/>
                            </a:lnTo>
                            <a:lnTo>
                              <a:pt x="36" y="18"/>
                            </a:lnTo>
                            <a:lnTo>
                              <a:pt x="36" y="16"/>
                            </a:lnTo>
                            <a:lnTo>
                              <a:pt x="45" y="16"/>
                            </a:lnTo>
                            <a:lnTo>
                              <a:pt x="45" y="15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69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23" y="197"/>
                        <a:ext cx="46" cy="1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5" y="16"/>
                          </a:cxn>
                          <a:cxn ang="0">
                            <a:pos x="45" y="14"/>
                          </a:cxn>
                          <a:cxn ang="0">
                            <a:pos x="45" y="13"/>
                          </a:cxn>
                          <a:cxn ang="0">
                            <a:pos x="36" y="8"/>
                          </a:cxn>
                          <a:cxn ang="0">
                            <a:pos x="27" y="7"/>
                          </a:cxn>
                          <a:cxn ang="0">
                            <a:pos x="27" y="5"/>
                          </a:cxn>
                          <a:cxn ang="0">
                            <a:pos x="27" y="4"/>
                          </a:cxn>
                          <a:cxn ang="0">
                            <a:pos x="18" y="2"/>
                          </a:cxn>
                          <a:cxn ang="0">
                            <a:pos x="18" y="1"/>
                          </a:cxn>
                          <a:cxn ang="0">
                            <a:pos x="9" y="1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46" h="17">
                            <a:moveTo>
                              <a:pt x="45" y="16"/>
                            </a:moveTo>
                            <a:lnTo>
                              <a:pt x="45" y="14"/>
                            </a:lnTo>
                            <a:lnTo>
                              <a:pt x="45" y="13"/>
                            </a:lnTo>
                            <a:lnTo>
                              <a:pt x="36" y="8"/>
                            </a:lnTo>
                            <a:lnTo>
                              <a:pt x="27" y="7"/>
                            </a:lnTo>
                            <a:lnTo>
                              <a:pt x="27" y="5"/>
                            </a:lnTo>
                            <a:lnTo>
                              <a:pt x="27" y="4"/>
                            </a:lnTo>
                            <a:lnTo>
                              <a:pt x="18" y="2"/>
                            </a:lnTo>
                            <a:lnTo>
                              <a:pt x="18" y="1"/>
                            </a:lnTo>
                            <a:lnTo>
                              <a:pt x="9" y="1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306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51" y="229"/>
                      <a:ext cx="40" cy="27"/>
                      <a:chOff x="5551" y="229"/>
                      <a:chExt cx="40" cy="27"/>
                    </a:xfrm>
                  </p:grpSpPr>
                  <p:sp>
                    <p:nvSpPr>
                      <p:cNvPr id="1071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54" y="230"/>
                        <a:ext cx="37" cy="2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6" y="25"/>
                          </a:cxn>
                          <a:cxn ang="0">
                            <a:pos x="36" y="24"/>
                          </a:cxn>
                          <a:cxn ang="0">
                            <a:pos x="36" y="22"/>
                          </a:cxn>
                          <a:cxn ang="0">
                            <a:pos x="36" y="20"/>
                          </a:cxn>
                          <a:cxn ang="0">
                            <a:pos x="36" y="17"/>
                          </a:cxn>
                          <a:cxn ang="0">
                            <a:pos x="27" y="11"/>
                          </a:cxn>
                          <a:cxn ang="0">
                            <a:pos x="27" y="9"/>
                          </a:cxn>
                          <a:cxn ang="0">
                            <a:pos x="27" y="7"/>
                          </a:cxn>
                          <a:cxn ang="0">
                            <a:pos x="18" y="4"/>
                          </a:cxn>
                          <a:cxn ang="0">
                            <a:pos x="9" y="2"/>
                          </a:cxn>
                          <a:cxn ang="0">
                            <a:pos x="0" y="0"/>
                          </a:cxn>
                          <a:cxn ang="0">
                            <a:pos x="0" y="1"/>
                          </a:cxn>
                          <a:cxn ang="0">
                            <a:pos x="0" y="3"/>
                          </a:cxn>
                          <a:cxn ang="0">
                            <a:pos x="0" y="8"/>
                          </a:cxn>
                          <a:cxn ang="0">
                            <a:pos x="0" y="10"/>
                          </a:cxn>
                          <a:cxn ang="0">
                            <a:pos x="9" y="12"/>
                          </a:cxn>
                          <a:cxn ang="0">
                            <a:pos x="9" y="16"/>
                          </a:cxn>
                          <a:cxn ang="0">
                            <a:pos x="9" y="20"/>
                          </a:cxn>
                          <a:cxn ang="0">
                            <a:pos x="9" y="22"/>
                          </a:cxn>
                          <a:cxn ang="0">
                            <a:pos x="9" y="23"/>
                          </a:cxn>
                          <a:cxn ang="0">
                            <a:pos x="9" y="24"/>
                          </a:cxn>
                          <a:cxn ang="0">
                            <a:pos x="18" y="25"/>
                          </a:cxn>
                          <a:cxn ang="0">
                            <a:pos x="27" y="25"/>
                          </a:cxn>
                          <a:cxn ang="0">
                            <a:pos x="36" y="25"/>
                          </a:cxn>
                        </a:cxnLst>
                        <a:rect l="0" t="0" r="r" b="b"/>
                        <a:pathLst>
                          <a:path w="37" h="26">
                            <a:moveTo>
                              <a:pt x="36" y="25"/>
                            </a:moveTo>
                            <a:lnTo>
                              <a:pt x="36" y="24"/>
                            </a:lnTo>
                            <a:lnTo>
                              <a:pt x="36" y="22"/>
                            </a:lnTo>
                            <a:lnTo>
                              <a:pt x="36" y="20"/>
                            </a:lnTo>
                            <a:lnTo>
                              <a:pt x="36" y="17"/>
                            </a:lnTo>
                            <a:lnTo>
                              <a:pt x="27" y="11"/>
                            </a:lnTo>
                            <a:lnTo>
                              <a:pt x="27" y="9"/>
                            </a:lnTo>
                            <a:lnTo>
                              <a:pt x="27" y="7"/>
                            </a:lnTo>
                            <a:lnTo>
                              <a:pt x="18" y="4"/>
                            </a:lnTo>
                            <a:lnTo>
                              <a:pt x="9" y="2"/>
                            </a:lnTo>
                            <a:lnTo>
                              <a:pt x="0" y="0"/>
                            </a:lnTo>
                            <a:lnTo>
                              <a:pt x="0" y="1"/>
                            </a:lnTo>
                            <a:lnTo>
                              <a:pt x="0" y="3"/>
                            </a:lnTo>
                            <a:lnTo>
                              <a:pt x="0" y="8"/>
                            </a:lnTo>
                            <a:lnTo>
                              <a:pt x="0" y="10"/>
                            </a:lnTo>
                            <a:lnTo>
                              <a:pt x="9" y="12"/>
                            </a:lnTo>
                            <a:lnTo>
                              <a:pt x="9" y="16"/>
                            </a:lnTo>
                            <a:lnTo>
                              <a:pt x="9" y="20"/>
                            </a:lnTo>
                            <a:lnTo>
                              <a:pt x="9" y="22"/>
                            </a:lnTo>
                            <a:lnTo>
                              <a:pt x="9" y="23"/>
                            </a:lnTo>
                            <a:lnTo>
                              <a:pt x="9" y="24"/>
                            </a:lnTo>
                            <a:lnTo>
                              <a:pt x="18" y="25"/>
                            </a:lnTo>
                            <a:lnTo>
                              <a:pt x="27" y="25"/>
                            </a:lnTo>
                            <a:lnTo>
                              <a:pt x="36" y="25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72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51" y="229"/>
                        <a:ext cx="37" cy="2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6" y="25"/>
                          </a:cxn>
                          <a:cxn ang="0">
                            <a:pos x="36" y="23"/>
                          </a:cxn>
                          <a:cxn ang="0">
                            <a:pos x="36" y="21"/>
                          </a:cxn>
                          <a:cxn ang="0">
                            <a:pos x="27" y="17"/>
                          </a:cxn>
                          <a:cxn ang="0">
                            <a:pos x="27" y="13"/>
                          </a:cxn>
                          <a:cxn ang="0">
                            <a:pos x="18" y="8"/>
                          </a:cxn>
                          <a:cxn ang="0">
                            <a:pos x="9" y="6"/>
                          </a:cxn>
                          <a:cxn ang="0">
                            <a:pos x="9" y="4"/>
                          </a:cxn>
                          <a:cxn ang="0">
                            <a:pos x="0" y="2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37" h="26">
                            <a:moveTo>
                              <a:pt x="36" y="25"/>
                            </a:moveTo>
                            <a:lnTo>
                              <a:pt x="36" y="23"/>
                            </a:lnTo>
                            <a:lnTo>
                              <a:pt x="36" y="21"/>
                            </a:lnTo>
                            <a:lnTo>
                              <a:pt x="27" y="17"/>
                            </a:lnTo>
                            <a:lnTo>
                              <a:pt x="27" y="13"/>
                            </a:lnTo>
                            <a:lnTo>
                              <a:pt x="18" y="8"/>
                            </a:lnTo>
                            <a:lnTo>
                              <a:pt x="9" y="6"/>
                            </a:lnTo>
                            <a:lnTo>
                              <a:pt x="9" y="4"/>
                            </a:lnTo>
                            <a:lnTo>
                              <a:pt x="0" y="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307" name="Group 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69" y="272"/>
                      <a:ext cx="28" cy="44"/>
                      <a:chOff x="5569" y="272"/>
                      <a:chExt cx="28" cy="44"/>
                    </a:xfrm>
                  </p:grpSpPr>
                  <p:sp>
                    <p:nvSpPr>
                      <p:cNvPr id="1074" name="Freeform 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69" y="273"/>
                        <a:ext cx="28" cy="4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8" y="42"/>
                          </a:cxn>
                          <a:cxn ang="0">
                            <a:pos x="18" y="41"/>
                          </a:cxn>
                          <a:cxn ang="0">
                            <a:pos x="18" y="39"/>
                          </a:cxn>
                          <a:cxn ang="0">
                            <a:pos x="18" y="37"/>
                          </a:cxn>
                          <a:cxn ang="0">
                            <a:pos x="27" y="34"/>
                          </a:cxn>
                          <a:cxn ang="0">
                            <a:pos x="27" y="28"/>
                          </a:cxn>
                          <a:cxn ang="0">
                            <a:pos x="27" y="22"/>
                          </a:cxn>
                          <a:cxn ang="0">
                            <a:pos x="27" y="19"/>
                          </a:cxn>
                          <a:cxn ang="0">
                            <a:pos x="18" y="16"/>
                          </a:cxn>
                          <a:cxn ang="0">
                            <a:pos x="18" y="9"/>
                          </a:cxn>
                          <a:cxn ang="0">
                            <a:pos x="9" y="6"/>
                          </a:cxn>
                          <a:cxn ang="0">
                            <a:pos x="9" y="4"/>
                          </a:cxn>
                          <a:cxn ang="0">
                            <a:pos x="9" y="1"/>
                          </a:cxn>
                          <a:cxn ang="0">
                            <a:pos x="9" y="0"/>
                          </a:cxn>
                          <a:cxn ang="0">
                            <a:pos x="9" y="1"/>
                          </a:cxn>
                          <a:cxn ang="0">
                            <a:pos x="9" y="2"/>
                          </a:cxn>
                          <a:cxn ang="0">
                            <a:pos x="9" y="4"/>
                          </a:cxn>
                          <a:cxn ang="0">
                            <a:pos x="9" y="7"/>
                          </a:cxn>
                          <a:cxn ang="0">
                            <a:pos x="9" y="11"/>
                          </a:cxn>
                          <a:cxn ang="0">
                            <a:pos x="9" y="15"/>
                          </a:cxn>
                          <a:cxn ang="0">
                            <a:pos x="9" y="19"/>
                          </a:cxn>
                          <a:cxn ang="0">
                            <a:pos x="0" y="23"/>
                          </a:cxn>
                          <a:cxn ang="0">
                            <a:pos x="0" y="27"/>
                          </a:cxn>
                          <a:cxn ang="0">
                            <a:pos x="9" y="31"/>
                          </a:cxn>
                          <a:cxn ang="0">
                            <a:pos x="9" y="35"/>
                          </a:cxn>
                          <a:cxn ang="0">
                            <a:pos x="18" y="39"/>
                          </a:cxn>
                          <a:cxn ang="0">
                            <a:pos x="18" y="42"/>
                          </a:cxn>
                        </a:cxnLst>
                        <a:rect l="0" t="0" r="r" b="b"/>
                        <a:pathLst>
                          <a:path w="28" h="43">
                            <a:moveTo>
                              <a:pt x="18" y="42"/>
                            </a:moveTo>
                            <a:lnTo>
                              <a:pt x="18" y="41"/>
                            </a:lnTo>
                            <a:lnTo>
                              <a:pt x="18" y="39"/>
                            </a:lnTo>
                            <a:lnTo>
                              <a:pt x="18" y="37"/>
                            </a:lnTo>
                            <a:lnTo>
                              <a:pt x="27" y="34"/>
                            </a:lnTo>
                            <a:lnTo>
                              <a:pt x="27" y="28"/>
                            </a:lnTo>
                            <a:lnTo>
                              <a:pt x="27" y="22"/>
                            </a:lnTo>
                            <a:lnTo>
                              <a:pt x="27" y="19"/>
                            </a:lnTo>
                            <a:lnTo>
                              <a:pt x="18" y="16"/>
                            </a:lnTo>
                            <a:lnTo>
                              <a:pt x="18" y="9"/>
                            </a:lnTo>
                            <a:lnTo>
                              <a:pt x="9" y="6"/>
                            </a:lnTo>
                            <a:lnTo>
                              <a:pt x="9" y="4"/>
                            </a:lnTo>
                            <a:lnTo>
                              <a:pt x="9" y="1"/>
                            </a:lnTo>
                            <a:lnTo>
                              <a:pt x="9" y="0"/>
                            </a:lnTo>
                            <a:lnTo>
                              <a:pt x="9" y="1"/>
                            </a:lnTo>
                            <a:lnTo>
                              <a:pt x="9" y="2"/>
                            </a:lnTo>
                            <a:lnTo>
                              <a:pt x="9" y="4"/>
                            </a:lnTo>
                            <a:lnTo>
                              <a:pt x="9" y="7"/>
                            </a:lnTo>
                            <a:lnTo>
                              <a:pt x="9" y="11"/>
                            </a:lnTo>
                            <a:lnTo>
                              <a:pt x="9" y="15"/>
                            </a:lnTo>
                            <a:lnTo>
                              <a:pt x="9" y="19"/>
                            </a:lnTo>
                            <a:lnTo>
                              <a:pt x="0" y="23"/>
                            </a:lnTo>
                            <a:lnTo>
                              <a:pt x="0" y="27"/>
                            </a:lnTo>
                            <a:lnTo>
                              <a:pt x="9" y="31"/>
                            </a:lnTo>
                            <a:lnTo>
                              <a:pt x="9" y="35"/>
                            </a:lnTo>
                            <a:lnTo>
                              <a:pt x="18" y="39"/>
                            </a:lnTo>
                            <a:lnTo>
                              <a:pt x="18" y="42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75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71" y="272"/>
                        <a:ext cx="19" cy="4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8" y="42"/>
                          </a:cxn>
                          <a:cxn ang="0">
                            <a:pos x="18" y="36"/>
                          </a:cxn>
                          <a:cxn ang="0">
                            <a:pos x="18" y="31"/>
                          </a:cxn>
                          <a:cxn ang="0">
                            <a:pos x="18" y="25"/>
                          </a:cxn>
                          <a:cxn ang="0">
                            <a:pos x="18" y="21"/>
                          </a:cxn>
                          <a:cxn ang="0">
                            <a:pos x="9" y="17"/>
                          </a:cxn>
                          <a:cxn ang="0">
                            <a:pos x="9" y="13"/>
                          </a:cxn>
                          <a:cxn ang="0">
                            <a:pos x="9" y="8"/>
                          </a:cxn>
                          <a:cxn ang="0">
                            <a:pos x="9" y="4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19" h="43">
                            <a:moveTo>
                              <a:pt x="18" y="42"/>
                            </a:moveTo>
                            <a:lnTo>
                              <a:pt x="18" y="36"/>
                            </a:lnTo>
                            <a:lnTo>
                              <a:pt x="18" y="31"/>
                            </a:lnTo>
                            <a:lnTo>
                              <a:pt x="18" y="25"/>
                            </a:lnTo>
                            <a:lnTo>
                              <a:pt x="18" y="21"/>
                            </a:lnTo>
                            <a:lnTo>
                              <a:pt x="9" y="17"/>
                            </a:lnTo>
                            <a:lnTo>
                              <a:pt x="9" y="13"/>
                            </a:lnTo>
                            <a:lnTo>
                              <a:pt x="9" y="8"/>
                            </a:lnTo>
                            <a:lnTo>
                              <a:pt x="9" y="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308" name="Group 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53" y="321"/>
                      <a:ext cx="20" cy="45"/>
                      <a:chOff x="5553" y="321"/>
                      <a:chExt cx="20" cy="45"/>
                    </a:xfrm>
                  </p:grpSpPr>
                  <p:sp>
                    <p:nvSpPr>
                      <p:cNvPr id="1077" name="Freeform 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53" y="321"/>
                        <a:ext cx="19" cy="4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44"/>
                          </a:cxn>
                          <a:cxn ang="0">
                            <a:pos x="9" y="43"/>
                          </a:cxn>
                          <a:cxn ang="0">
                            <a:pos x="9" y="41"/>
                          </a:cxn>
                          <a:cxn ang="0">
                            <a:pos x="9" y="40"/>
                          </a:cxn>
                          <a:cxn ang="0">
                            <a:pos x="18" y="34"/>
                          </a:cxn>
                          <a:cxn ang="0">
                            <a:pos x="18" y="29"/>
                          </a:cxn>
                          <a:cxn ang="0">
                            <a:pos x="18" y="26"/>
                          </a:cxn>
                          <a:cxn ang="0">
                            <a:pos x="18" y="22"/>
                          </a:cxn>
                          <a:cxn ang="0">
                            <a:pos x="18" y="13"/>
                          </a:cxn>
                          <a:cxn ang="0">
                            <a:pos x="9" y="9"/>
                          </a:cxn>
                          <a:cxn ang="0">
                            <a:pos x="9" y="5"/>
                          </a:cxn>
                          <a:cxn ang="0">
                            <a:pos x="9" y="3"/>
                          </a:cxn>
                          <a:cxn ang="0">
                            <a:pos x="9" y="1"/>
                          </a:cxn>
                          <a:cxn ang="0">
                            <a:pos x="9" y="0"/>
                          </a:cxn>
                          <a:cxn ang="0">
                            <a:pos x="9" y="1"/>
                          </a:cxn>
                          <a:cxn ang="0">
                            <a:pos x="9" y="2"/>
                          </a:cxn>
                          <a:cxn ang="0">
                            <a:pos x="9" y="3"/>
                          </a:cxn>
                          <a:cxn ang="0">
                            <a:pos x="9" y="7"/>
                          </a:cxn>
                          <a:cxn ang="0">
                            <a:pos x="9" y="11"/>
                          </a:cxn>
                          <a:cxn ang="0">
                            <a:pos x="0" y="17"/>
                          </a:cxn>
                          <a:cxn ang="0">
                            <a:pos x="0" y="20"/>
                          </a:cxn>
                          <a:cxn ang="0">
                            <a:pos x="0" y="24"/>
                          </a:cxn>
                          <a:cxn ang="0">
                            <a:pos x="0" y="27"/>
                          </a:cxn>
                          <a:cxn ang="0">
                            <a:pos x="0" y="29"/>
                          </a:cxn>
                          <a:cxn ang="0">
                            <a:pos x="0" y="34"/>
                          </a:cxn>
                          <a:cxn ang="0">
                            <a:pos x="0" y="40"/>
                          </a:cxn>
                          <a:cxn ang="0">
                            <a:pos x="0" y="42"/>
                          </a:cxn>
                          <a:cxn ang="0">
                            <a:pos x="0" y="44"/>
                          </a:cxn>
                        </a:cxnLst>
                        <a:rect l="0" t="0" r="r" b="b"/>
                        <a:pathLst>
                          <a:path w="19" h="45">
                            <a:moveTo>
                              <a:pt x="0" y="44"/>
                            </a:moveTo>
                            <a:lnTo>
                              <a:pt x="9" y="43"/>
                            </a:lnTo>
                            <a:lnTo>
                              <a:pt x="9" y="41"/>
                            </a:lnTo>
                            <a:lnTo>
                              <a:pt x="9" y="40"/>
                            </a:lnTo>
                            <a:lnTo>
                              <a:pt x="18" y="34"/>
                            </a:lnTo>
                            <a:lnTo>
                              <a:pt x="18" y="29"/>
                            </a:lnTo>
                            <a:lnTo>
                              <a:pt x="18" y="26"/>
                            </a:lnTo>
                            <a:lnTo>
                              <a:pt x="18" y="22"/>
                            </a:lnTo>
                            <a:lnTo>
                              <a:pt x="18" y="13"/>
                            </a:lnTo>
                            <a:lnTo>
                              <a:pt x="9" y="9"/>
                            </a:lnTo>
                            <a:lnTo>
                              <a:pt x="9" y="5"/>
                            </a:lnTo>
                            <a:lnTo>
                              <a:pt x="9" y="3"/>
                            </a:lnTo>
                            <a:lnTo>
                              <a:pt x="9" y="1"/>
                            </a:lnTo>
                            <a:lnTo>
                              <a:pt x="9" y="0"/>
                            </a:lnTo>
                            <a:lnTo>
                              <a:pt x="9" y="1"/>
                            </a:lnTo>
                            <a:lnTo>
                              <a:pt x="9" y="2"/>
                            </a:lnTo>
                            <a:lnTo>
                              <a:pt x="9" y="3"/>
                            </a:lnTo>
                            <a:lnTo>
                              <a:pt x="9" y="7"/>
                            </a:lnTo>
                            <a:lnTo>
                              <a:pt x="9" y="11"/>
                            </a:lnTo>
                            <a:lnTo>
                              <a:pt x="0" y="17"/>
                            </a:lnTo>
                            <a:lnTo>
                              <a:pt x="0" y="20"/>
                            </a:lnTo>
                            <a:lnTo>
                              <a:pt x="0" y="24"/>
                            </a:lnTo>
                            <a:lnTo>
                              <a:pt x="0" y="27"/>
                            </a:lnTo>
                            <a:lnTo>
                              <a:pt x="0" y="29"/>
                            </a:lnTo>
                            <a:lnTo>
                              <a:pt x="0" y="34"/>
                            </a:lnTo>
                            <a:lnTo>
                              <a:pt x="0" y="40"/>
                            </a:lnTo>
                            <a:lnTo>
                              <a:pt x="0" y="42"/>
                            </a:lnTo>
                            <a:lnTo>
                              <a:pt x="0" y="44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78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56" y="322"/>
                        <a:ext cx="17" cy="4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42"/>
                          </a:cxn>
                          <a:cxn ang="0">
                            <a:pos x="0" y="38"/>
                          </a:cxn>
                          <a:cxn ang="0">
                            <a:pos x="0" y="36"/>
                          </a:cxn>
                          <a:cxn ang="0">
                            <a:pos x="0" y="33"/>
                          </a:cxn>
                          <a:cxn ang="0">
                            <a:pos x="16" y="26"/>
                          </a:cxn>
                          <a:cxn ang="0">
                            <a:pos x="16" y="19"/>
                          </a:cxn>
                          <a:cxn ang="0">
                            <a:pos x="16" y="14"/>
                          </a:cxn>
                          <a:cxn ang="0">
                            <a:pos x="16" y="9"/>
                          </a:cxn>
                          <a:cxn ang="0">
                            <a:pos x="16" y="4"/>
                          </a:cxn>
                          <a:cxn ang="0">
                            <a:pos x="16" y="0"/>
                          </a:cxn>
                        </a:cxnLst>
                        <a:rect l="0" t="0" r="r" b="b"/>
                        <a:pathLst>
                          <a:path w="17" h="43">
                            <a:moveTo>
                              <a:pt x="0" y="42"/>
                            </a:moveTo>
                            <a:lnTo>
                              <a:pt x="0" y="38"/>
                            </a:lnTo>
                            <a:lnTo>
                              <a:pt x="0" y="36"/>
                            </a:lnTo>
                            <a:lnTo>
                              <a:pt x="0" y="33"/>
                            </a:lnTo>
                            <a:lnTo>
                              <a:pt x="16" y="26"/>
                            </a:lnTo>
                            <a:lnTo>
                              <a:pt x="16" y="19"/>
                            </a:lnTo>
                            <a:lnTo>
                              <a:pt x="16" y="14"/>
                            </a:lnTo>
                            <a:lnTo>
                              <a:pt x="16" y="9"/>
                            </a:lnTo>
                            <a:lnTo>
                              <a:pt x="16" y="4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309" name="Group 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87" y="173"/>
                      <a:ext cx="45" cy="23"/>
                      <a:chOff x="5487" y="173"/>
                      <a:chExt cx="45" cy="23"/>
                    </a:xfrm>
                  </p:grpSpPr>
                  <p:sp>
                    <p:nvSpPr>
                      <p:cNvPr id="1080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87" y="173"/>
                        <a:ext cx="45" cy="2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4" y="5"/>
                          </a:cxn>
                          <a:cxn ang="0">
                            <a:pos x="44" y="2"/>
                          </a:cxn>
                          <a:cxn ang="0">
                            <a:pos x="44" y="1"/>
                          </a:cxn>
                          <a:cxn ang="0">
                            <a:pos x="35" y="0"/>
                          </a:cxn>
                          <a:cxn ang="0">
                            <a:pos x="26" y="0"/>
                          </a:cxn>
                          <a:cxn ang="0">
                            <a:pos x="26" y="1"/>
                          </a:cxn>
                          <a:cxn ang="0">
                            <a:pos x="26" y="2"/>
                          </a:cxn>
                          <a:cxn ang="0">
                            <a:pos x="17" y="4"/>
                          </a:cxn>
                          <a:cxn ang="0">
                            <a:pos x="17" y="7"/>
                          </a:cxn>
                          <a:cxn ang="0">
                            <a:pos x="9" y="10"/>
                          </a:cxn>
                          <a:cxn ang="0">
                            <a:pos x="9" y="13"/>
                          </a:cxn>
                          <a:cxn ang="0">
                            <a:pos x="0" y="16"/>
                          </a:cxn>
                          <a:cxn ang="0">
                            <a:pos x="0" y="18"/>
                          </a:cxn>
                          <a:cxn ang="0">
                            <a:pos x="0" y="19"/>
                          </a:cxn>
                          <a:cxn ang="0">
                            <a:pos x="0" y="20"/>
                          </a:cxn>
                          <a:cxn ang="0">
                            <a:pos x="0" y="21"/>
                          </a:cxn>
                          <a:cxn ang="0">
                            <a:pos x="9" y="20"/>
                          </a:cxn>
                          <a:cxn ang="0">
                            <a:pos x="9" y="19"/>
                          </a:cxn>
                          <a:cxn ang="0">
                            <a:pos x="9" y="18"/>
                          </a:cxn>
                          <a:cxn ang="0">
                            <a:pos x="9" y="19"/>
                          </a:cxn>
                          <a:cxn ang="0">
                            <a:pos x="17" y="19"/>
                          </a:cxn>
                          <a:cxn ang="0">
                            <a:pos x="17" y="21"/>
                          </a:cxn>
                          <a:cxn ang="0">
                            <a:pos x="26" y="22"/>
                          </a:cxn>
                          <a:cxn ang="0">
                            <a:pos x="26" y="21"/>
                          </a:cxn>
                          <a:cxn ang="0">
                            <a:pos x="35" y="19"/>
                          </a:cxn>
                          <a:cxn ang="0">
                            <a:pos x="35" y="16"/>
                          </a:cxn>
                          <a:cxn ang="0">
                            <a:pos x="35" y="14"/>
                          </a:cxn>
                          <a:cxn ang="0">
                            <a:pos x="44" y="11"/>
                          </a:cxn>
                          <a:cxn ang="0">
                            <a:pos x="44" y="9"/>
                          </a:cxn>
                          <a:cxn ang="0">
                            <a:pos x="44" y="7"/>
                          </a:cxn>
                          <a:cxn ang="0">
                            <a:pos x="44" y="5"/>
                          </a:cxn>
                        </a:cxnLst>
                        <a:rect l="0" t="0" r="r" b="b"/>
                        <a:pathLst>
                          <a:path w="45" h="23">
                            <a:moveTo>
                              <a:pt x="44" y="5"/>
                            </a:moveTo>
                            <a:lnTo>
                              <a:pt x="44" y="2"/>
                            </a:lnTo>
                            <a:lnTo>
                              <a:pt x="44" y="1"/>
                            </a:lnTo>
                            <a:lnTo>
                              <a:pt x="35" y="0"/>
                            </a:lnTo>
                            <a:lnTo>
                              <a:pt x="26" y="0"/>
                            </a:lnTo>
                            <a:lnTo>
                              <a:pt x="26" y="1"/>
                            </a:lnTo>
                            <a:lnTo>
                              <a:pt x="26" y="2"/>
                            </a:lnTo>
                            <a:lnTo>
                              <a:pt x="17" y="4"/>
                            </a:lnTo>
                            <a:lnTo>
                              <a:pt x="17" y="7"/>
                            </a:lnTo>
                            <a:lnTo>
                              <a:pt x="9" y="10"/>
                            </a:lnTo>
                            <a:lnTo>
                              <a:pt x="9" y="13"/>
                            </a:lnTo>
                            <a:lnTo>
                              <a:pt x="0" y="16"/>
                            </a:lnTo>
                            <a:lnTo>
                              <a:pt x="0" y="18"/>
                            </a:lnTo>
                            <a:lnTo>
                              <a:pt x="0" y="19"/>
                            </a:lnTo>
                            <a:lnTo>
                              <a:pt x="0" y="20"/>
                            </a:lnTo>
                            <a:lnTo>
                              <a:pt x="0" y="21"/>
                            </a:lnTo>
                            <a:lnTo>
                              <a:pt x="9" y="20"/>
                            </a:lnTo>
                            <a:lnTo>
                              <a:pt x="9" y="19"/>
                            </a:lnTo>
                            <a:lnTo>
                              <a:pt x="9" y="18"/>
                            </a:lnTo>
                            <a:lnTo>
                              <a:pt x="9" y="19"/>
                            </a:lnTo>
                            <a:lnTo>
                              <a:pt x="17" y="19"/>
                            </a:lnTo>
                            <a:lnTo>
                              <a:pt x="17" y="21"/>
                            </a:lnTo>
                            <a:lnTo>
                              <a:pt x="26" y="22"/>
                            </a:lnTo>
                            <a:lnTo>
                              <a:pt x="26" y="21"/>
                            </a:lnTo>
                            <a:lnTo>
                              <a:pt x="35" y="19"/>
                            </a:lnTo>
                            <a:lnTo>
                              <a:pt x="35" y="16"/>
                            </a:lnTo>
                            <a:lnTo>
                              <a:pt x="35" y="14"/>
                            </a:lnTo>
                            <a:lnTo>
                              <a:pt x="44" y="11"/>
                            </a:lnTo>
                            <a:lnTo>
                              <a:pt x="44" y="9"/>
                            </a:lnTo>
                            <a:lnTo>
                              <a:pt x="44" y="7"/>
                            </a:lnTo>
                            <a:lnTo>
                              <a:pt x="44" y="5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81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87" y="178"/>
                        <a:ext cx="45" cy="1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4" y="0"/>
                          </a:cxn>
                          <a:cxn ang="0">
                            <a:pos x="35" y="0"/>
                          </a:cxn>
                          <a:cxn ang="0">
                            <a:pos x="35" y="1"/>
                          </a:cxn>
                          <a:cxn ang="0">
                            <a:pos x="26" y="1"/>
                          </a:cxn>
                          <a:cxn ang="0">
                            <a:pos x="26" y="2"/>
                          </a:cxn>
                          <a:cxn ang="0">
                            <a:pos x="26" y="4"/>
                          </a:cxn>
                          <a:cxn ang="0">
                            <a:pos x="17" y="5"/>
                          </a:cxn>
                          <a:cxn ang="0">
                            <a:pos x="17" y="6"/>
                          </a:cxn>
                          <a:cxn ang="0">
                            <a:pos x="17" y="7"/>
                          </a:cxn>
                          <a:cxn ang="0">
                            <a:pos x="9" y="10"/>
                          </a:cxn>
                          <a:cxn ang="0">
                            <a:pos x="9" y="13"/>
                          </a:cxn>
                          <a:cxn ang="0">
                            <a:pos x="0" y="14"/>
                          </a:cxn>
                          <a:cxn ang="0">
                            <a:pos x="0" y="16"/>
                          </a:cxn>
                        </a:cxnLst>
                        <a:rect l="0" t="0" r="r" b="b"/>
                        <a:pathLst>
                          <a:path w="45" h="17">
                            <a:moveTo>
                              <a:pt x="44" y="0"/>
                            </a:moveTo>
                            <a:lnTo>
                              <a:pt x="35" y="0"/>
                            </a:lnTo>
                            <a:lnTo>
                              <a:pt x="35" y="1"/>
                            </a:lnTo>
                            <a:lnTo>
                              <a:pt x="26" y="1"/>
                            </a:lnTo>
                            <a:lnTo>
                              <a:pt x="26" y="2"/>
                            </a:lnTo>
                            <a:lnTo>
                              <a:pt x="26" y="4"/>
                            </a:lnTo>
                            <a:lnTo>
                              <a:pt x="17" y="5"/>
                            </a:lnTo>
                            <a:lnTo>
                              <a:pt x="17" y="6"/>
                            </a:lnTo>
                            <a:lnTo>
                              <a:pt x="17" y="7"/>
                            </a:lnTo>
                            <a:lnTo>
                              <a:pt x="9" y="10"/>
                            </a:lnTo>
                            <a:lnTo>
                              <a:pt x="9" y="13"/>
                            </a:lnTo>
                            <a:lnTo>
                              <a:pt x="0" y="14"/>
                            </a:lnTo>
                            <a:lnTo>
                              <a:pt x="0" y="16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265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5318" y="157"/>
                    <a:ext cx="149" cy="238"/>
                    <a:chOff x="5318" y="157"/>
                    <a:chExt cx="149" cy="238"/>
                  </a:xfrm>
                </p:grpSpPr>
                <p:grpSp>
                  <p:nvGrpSpPr>
                    <p:cNvPr id="10266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60" y="373"/>
                      <a:ext cx="44" cy="22"/>
                      <a:chOff x="5360" y="373"/>
                      <a:chExt cx="44" cy="22"/>
                    </a:xfrm>
                  </p:grpSpPr>
                  <p:sp>
                    <p:nvSpPr>
                      <p:cNvPr id="1084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60" y="373"/>
                        <a:ext cx="44" cy="2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3" y="16"/>
                          </a:cxn>
                          <a:cxn ang="0">
                            <a:pos x="43" y="18"/>
                          </a:cxn>
                          <a:cxn ang="0">
                            <a:pos x="34" y="20"/>
                          </a:cxn>
                          <a:cxn ang="0">
                            <a:pos x="26" y="21"/>
                          </a:cxn>
                          <a:cxn ang="0">
                            <a:pos x="26" y="20"/>
                          </a:cxn>
                          <a:cxn ang="0">
                            <a:pos x="17" y="18"/>
                          </a:cxn>
                          <a:cxn ang="0">
                            <a:pos x="8" y="13"/>
                          </a:cxn>
                          <a:cxn ang="0">
                            <a:pos x="0" y="9"/>
                          </a:cxn>
                          <a:cxn ang="0">
                            <a:pos x="0" y="6"/>
                          </a:cxn>
                          <a:cxn ang="0">
                            <a:pos x="0" y="5"/>
                          </a:cxn>
                          <a:cxn ang="0">
                            <a:pos x="0" y="4"/>
                          </a:cxn>
                          <a:cxn ang="0">
                            <a:pos x="0" y="5"/>
                          </a:cxn>
                          <a:cxn ang="0">
                            <a:pos x="8" y="5"/>
                          </a:cxn>
                          <a:cxn ang="0">
                            <a:pos x="17" y="4"/>
                          </a:cxn>
                          <a:cxn ang="0">
                            <a:pos x="17" y="2"/>
                          </a:cxn>
                          <a:cxn ang="0">
                            <a:pos x="17" y="1"/>
                          </a:cxn>
                          <a:cxn ang="0">
                            <a:pos x="26" y="0"/>
                          </a:cxn>
                          <a:cxn ang="0">
                            <a:pos x="26" y="1"/>
                          </a:cxn>
                          <a:cxn ang="0">
                            <a:pos x="26" y="2"/>
                          </a:cxn>
                          <a:cxn ang="0">
                            <a:pos x="34" y="3"/>
                          </a:cxn>
                          <a:cxn ang="0">
                            <a:pos x="34" y="7"/>
                          </a:cxn>
                          <a:cxn ang="0">
                            <a:pos x="43" y="12"/>
                          </a:cxn>
                          <a:cxn ang="0">
                            <a:pos x="43" y="16"/>
                          </a:cxn>
                        </a:cxnLst>
                        <a:rect l="0" t="0" r="r" b="b"/>
                        <a:pathLst>
                          <a:path w="44" h="22">
                            <a:moveTo>
                              <a:pt x="43" y="16"/>
                            </a:moveTo>
                            <a:lnTo>
                              <a:pt x="43" y="18"/>
                            </a:lnTo>
                            <a:lnTo>
                              <a:pt x="34" y="20"/>
                            </a:lnTo>
                            <a:lnTo>
                              <a:pt x="26" y="21"/>
                            </a:lnTo>
                            <a:lnTo>
                              <a:pt x="26" y="20"/>
                            </a:lnTo>
                            <a:lnTo>
                              <a:pt x="17" y="18"/>
                            </a:lnTo>
                            <a:lnTo>
                              <a:pt x="8" y="13"/>
                            </a:lnTo>
                            <a:lnTo>
                              <a:pt x="0" y="9"/>
                            </a:lnTo>
                            <a:lnTo>
                              <a:pt x="0" y="6"/>
                            </a:lnTo>
                            <a:lnTo>
                              <a:pt x="0" y="5"/>
                            </a:lnTo>
                            <a:lnTo>
                              <a:pt x="0" y="4"/>
                            </a:lnTo>
                            <a:lnTo>
                              <a:pt x="0" y="5"/>
                            </a:lnTo>
                            <a:lnTo>
                              <a:pt x="8" y="5"/>
                            </a:lnTo>
                            <a:lnTo>
                              <a:pt x="17" y="4"/>
                            </a:lnTo>
                            <a:lnTo>
                              <a:pt x="17" y="2"/>
                            </a:lnTo>
                            <a:lnTo>
                              <a:pt x="17" y="1"/>
                            </a:lnTo>
                            <a:lnTo>
                              <a:pt x="26" y="0"/>
                            </a:lnTo>
                            <a:lnTo>
                              <a:pt x="26" y="1"/>
                            </a:lnTo>
                            <a:lnTo>
                              <a:pt x="26" y="2"/>
                            </a:lnTo>
                            <a:lnTo>
                              <a:pt x="34" y="3"/>
                            </a:lnTo>
                            <a:lnTo>
                              <a:pt x="34" y="7"/>
                            </a:lnTo>
                            <a:lnTo>
                              <a:pt x="43" y="12"/>
                            </a:lnTo>
                            <a:lnTo>
                              <a:pt x="43" y="16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85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60" y="378"/>
                        <a:ext cx="44" cy="1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3" y="16"/>
                          </a:cxn>
                          <a:cxn ang="0">
                            <a:pos x="34" y="16"/>
                          </a:cxn>
                          <a:cxn ang="0">
                            <a:pos x="26" y="14"/>
                          </a:cxn>
                          <a:cxn ang="0">
                            <a:pos x="17" y="11"/>
                          </a:cxn>
                          <a:cxn ang="0">
                            <a:pos x="8" y="5"/>
                          </a:cxn>
                          <a:cxn ang="0">
                            <a:pos x="0" y="2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44" h="17">
                            <a:moveTo>
                              <a:pt x="43" y="16"/>
                            </a:moveTo>
                            <a:lnTo>
                              <a:pt x="34" y="16"/>
                            </a:lnTo>
                            <a:lnTo>
                              <a:pt x="26" y="14"/>
                            </a:lnTo>
                            <a:lnTo>
                              <a:pt x="17" y="11"/>
                            </a:lnTo>
                            <a:lnTo>
                              <a:pt x="8" y="5"/>
                            </a:lnTo>
                            <a:lnTo>
                              <a:pt x="0" y="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267" name="Group 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30" y="319"/>
                      <a:ext cx="36" cy="30"/>
                      <a:chOff x="5330" y="319"/>
                      <a:chExt cx="36" cy="30"/>
                    </a:xfrm>
                  </p:grpSpPr>
                  <p:sp>
                    <p:nvSpPr>
                      <p:cNvPr id="1087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31" y="319"/>
                        <a:ext cx="35" cy="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4" y="28"/>
                          </a:cxn>
                          <a:cxn ang="0">
                            <a:pos x="34" y="29"/>
                          </a:cxn>
                          <a:cxn ang="0">
                            <a:pos x="25" y="29"/>
                          </a:cxn>
                          <a:cxn ang="0">
                            <a:pos x="17" y="28"/>
                          </a:cxn>
                          <a:cxn ang="0">
                            <a:pos x="17" y="25"/>
                          </a:cxn>
                          <a:cxn ang="0">
                            <a:pos x="17" y="23"/>
                          </a:cxn>
                          <a:cxn ang="0">
                            <a:pos x="8" y="20"/>
                          </a:cxn>
                          <a:cxn ang="0">
                            <a:pos x="8" y="13"/>
                          </a:cxn>
                          <a:cxn ang="0">
                            <a:pos x="0" y="10"/>
                          </a:cxn>
                          <a:cxn ang="0">
                            <a:pos x="0" y="6"/>
                          </a:cxn>
                          <a:cxn ang="0">
                            <a:pos x="0" y="3"/>
                          </a:cxn>
                          <a:cxn ang="0">
                            <a:pos x="0" y="1"/>
                          </a:cxn>
                          <a:cxn ang="0">
                            <a:pos x="0" y="0"/>
                          </a:cxn>
                          <a:cxn ang="0">
                            <a:pos x="0" y="1"/>
                          </a:cxn>
                          <a:cxn ang="0">
                            <a:pos x="8" y="2"/>
                          </a:cxn>
                          <a:cxn ang="0">
                            <a:pos x="8" y="4"/>
                          </a:cxn>
                          <a:cxn ang="0">
                            <a:pos x="8" y="6"/>
                          </a:cxn>
                          <a:cxn ang="0">
                            <a:pos x="17" y="6"/>
                          </a:cxn>
                          <a:cxn ang="0">
                            <a:pos x="17" y="7"/>
                          </a:cxn>
                          <a:cxn ang="0">
                            <a:pos x="25" y="8"/>
                          </a:cxn>
                          <a:cxn ang="0">
                            <a:pos x="25" y="10"/>
                          </a:cxn>
                          <a:cxn ang="0">
                            <a:pos x="25" y="12"/>
                          </a:cxn>
                          <a:cxn ang="0">
                            <a:pos x="34" y="18"/>
                          </a:cxn>
                          <a:cxn ang="0">
                            <a:pos x="34" y="24"/>
                          </a:cxn>
                          <a:cxn ang="0">
                            <a:pos x="34" y="26"/>
                          </a:cxn>
                          <a:cxn ang="0">
                            <a:pos x="34" y="28"/>
                          </a:cxn>
                        </a:cxnLst>
                        <a:rect l="0" t="0" r="r" b="b"/>
                        <a:pathLst>
                          <a:path w="35" h="30">
                            <a:moveTo>
                              <a:pt x="34" y="28"/>
                            </a:moveTo>
                            <a:lnTo>
                              <a:pt x="34" y="29"/>
                            </a:lnTo>
                            <a:lnTo>
                              <a:pt x="25" y="29"/>
                            </a:lnTo>
                            <a:lnTo>
                              <a:pt x="17" y="28"/>
                            </a:lnTo>
                            <a:lnTo>
                              <a:pt x="17" y="25"/>
                            </a:lnTo>
                            <a:lnTo>
                              <a:pt x="17" y="23"/>
                            </a:lnTo>
                            <a:lnTo>
                              <a:pt x="8" y="20"/>
                            </a:lnTo>
                            <a:lnTo>
                              <a:pt x="8" y="13"/>
                            </a:lnTo>
                            <a:lnTo>
                              <a:pt x="0" y="10"/>
                            </a:lnTo>
                            <a:lnTo>
                              <a:pt x="0" y="6"/>
                            </a:lnTo>
                            <a:lnTo>
                              <a:pt x="0" y="3"/>
                            </a:lnTo>
                            <a:lnTo>
                              <a:pt x="0" y="1"/>
                            </a:lnTo>
                            <a:lnTo>
                              <a:pt x="0" y="0"/>
                            </a:lnTo>
                            <a:lnTo>
                              <a:pt x="0" y="1"/>
                            </a:lnTo>
                            <a:lnTo>
                              <a:pt x="8" y="2"/>
                            </a:lnTo>
                            <a:lnTo>
                              <a:pt x="8" y="4"/>
                            </a:lnTo>
                            <a:lnTo>
                              <a:pt x="8" y="6"/>
                            </a:lnTo>
                            <a:lnTo>
                              <a:pt x="17" y="6"/>
                            </a:lnTo>
                            <a:lnTo>
                              <a:pt x="17" y="7"/>
                            </a:lnTo>
                            <a:lnTo>
                              <a:pt x="25" y="8"/>
                            </a:lnTo>
                            <a:lnTo>
                              <a:pt x="25" y="10"/>
                            </a:lnTo>
                            <a:lnTo>
                              <a:pt x="25" y="12"/>
                            </a:lnTo>
                            <a:lnTo>
                              <a:pt x="34" y="18"/>
                            </a:lnTo>
                            <a:lnTo>
                              <a:pt x="34" y="24"/>
                            </a:lnTo>
                            <a:lnTo>
                              <a:pt x="34" y="26"/>
                            </a:lnTo>
                            <a:lnTo>
                              <a:pt x="34" y="28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88" name="Freeform 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30" y="320"/>
                        <a:ext cx="35" cy="2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4" y="27"/>
                          </a:cxn>
                          <a:cxn ang="0">
                            <a:pos x="34" y="26"/>
                          </a:cxn>
                          <a:cxn ang="0">
                            <a:pos x="34" y="25"/>
                          </a:cxn>
                          <a:cxn ang="0">
                            <a:pos x="25" y="24"/>
                          </a:cxn>
                          <a:cxn ang="0">
                            <a:pos x="25" y="23"/>
                          </a:cxn>
                          <a:cxn ang="0">
                            <a:pos x="17" y="19"/>
                          </a:cxn>
                          <a:cxn ang="0">
                            <a:pos x="17" y="17"/>
                          </a:cxn>
                          <a:cxn ang="0">
                            <a:pos x="8" y="14"/>
                          </a:cxn>
                          <a:cxn ang="0">
                            <a:pos x="8" y="11"/>
                          </a:cxn>
                          <a:cxn ang="0">
                            <a:pos x="8" y="7"/>
                          </a:cxn>
                          <a:cxn ang="0">
                            <a:pos x="0" y="3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35" h="28">
                            <a:moveTo>
                              <a:pt x="34" y="27"/>
                            </a:moveTo>
                            <a:lnTo>
                              <a:pt x="34" y="26"/>
                            </a:lnTo>
                            <a:lnTo>
                              <a:pt x="34" y="25"/>
                            </a:lnTo>
                            <a:lnTo>
                              <a:pt x="25" y="24"/>
                            </a:lnTo>
                            <a:lnTo>
                              <a:pt x="25" y="23"/>
                            </a:lnTo>
                            <a:lnTo>
                              <a:pt x="17" y="19"/>
                            </a:lnTo>
                            <a:lnTo>
                              <a:pt x="17" y="17"/>
                            </a:lnTo>
                            <a:lnTo>
                              <a:pt x="8" y="14"/>
                            </a:lnTo>
                            <a:lnTo>
                              <a:pt x="8" y="11"/>
                            </a:lnTo>
                            <a:lnTo>
                              <a:pt x="8" y="7"/>
                            </a:lnTo>
                            <a:lnTo>
                              <a:pt x="0" y="3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268" name="Group 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18" y="251"/>
                      <a:ext cx="31" cy="41"/>
                      <a:chOff x="5318" y="251"/>
                      <a:chExt cx="31" cy="41"/>
                    </a:xfrm>
                  </p:grpSpPr>
                  <p:sp>
                    <p:nvSpPr>
                      <p:cNvPr id="1090" name="Freeform 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22" y="251"/>
                        <a:ext cx="27" cy="4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6" y="39"/>
                          </a:cxn>
                          <a:cxn ang="0">
                            <a:pos x="26" y="40"/>
                          </a:cxn>
                          <a:cxn ang="0">
                            <a:pos x="17" y="39"/>
                          </a:cxn>
                          <a:cxn ang="0">
                            <a:pos x="17" y="38"/>
                          </a:cxn>
                          <a:cxn ang="0">
                            <a:pos x="17" y="37"/>
                          </a:cxn>
                          <a:cxn ang="0">
                            <a:pos x="9" y="34"/>
                          </a:cxn>
                          <a:cxn ang="0">
                            <a:pos x="9" y="29"/>
                          </a:cxn>
                          <a:cxn ang="0">
                            <a:pos x="9" y="26"/>
                          </a:cxn>
                          <a:cxn ang="0">
                            <a:pos x="0" y="22"/>
                          </a:cxn>
                          <a:cxn ang="0">
                            <a:pos x="0" y="13"/>
                          </a:cxn>
                          <a:cxn ang="0">
                            <a:pos x="0" y="9"/>
                          </a:cxn>
                          <a:cxn ang="0">
                            <a:pos x="0" y="6"/>
                          </a:cxn>
                          <a:cxn ang="0">
                            <a:pos x="0" y="3"/>
                          </a:cxn>
                          <a:cxn ang="0">
                            <a:pos x="0" y="1"/>
                          </a:cxn>
                          <a:cxn ang="0">
                            <a:pos x="0" y="0"/>
                          </a:cxn>
                          <a:cxn ang="0">
                            <a:pos x="0" y="1"/>
                          </a:cxn>
                          <a:cxn ang="0">
                            <a:pos x="0" y="2"/>
                          </a:cxn>
                          <a:cxn ang="0">
                            <a:pos x="0" y="5"/>
                          </a:cxn>
                          <a:cxn ang="0">
                            <a:pos x="9" y="7"/>
                          </a:cxn>
                          <a:cxn ang="0">
                            <a:pos x="9" y="8"/>
                          </a:cxn>
                          <a:cxn ang="0">
                            <a:pos x="9" y="10"/>
                          </a:cxn>
                          <a:cxn ang="0">
                            <a:pos x="17" y="12"/>
                          </a:cxn>
                          <a:cxn ang="0">
                            <a:pos x="17" y="14"/>
                          </a:cxn>
                          <a:cxn ang="0">
                            <a:pos x="26" y="17"/>
                          </a:cxn>
                          <a:cxn ang="0">
                            <a:pos x="26" y="19"/>
                          </a:cxn>
                          <a:cxn ang="0">
                            <a:pos x="26" y="22"/>
                          </a:cxn>
                          <a:cxn ang="0">
                            <a:pos x="26" y="28"/>
                          </a:cxn>
                          <a:cxn ang="0">
                            <a:pos x="26" y="34"/>
                          </a:cxn>
                          <a:cxn ang="0">
                            <a:pos x="26" y="37"/>
                          </a:cxn>
                          <a:cxn ang="0">
                            <a:pos x="26" y="39"/>
                          </a:cxn>
                        </a:cxnLst>
                        <a:rect l="0" t="0" r="r" b="b"/>
                        <a:pathLst>
                          <a:path w="27" h="41">
                            <a:moveTo>
                              <a:pt x="26" y="39"/>
                            </a:moveTo>
                            <a:lnTo>
                              <a:pt x="26" y="40"/>
                            </a:lnTo>
                            <a:lnTo>
                              <a:pt x="17" y="39"/>
                            </a:lnTo>
                            <a:lnTo>
                              <a:pt x="17" y="38"/>
                            </a:lnTo>
                            <a:lnTo>
                              <a:pt x="17" y="37"/>
                            </a:lnTo>
                            <a:lnTo>
                              <a:pt x="9" y="34"/>
                            </a:lnTo>
                            <a:lnTo>
                              <a:pt x="9" y="29"/>
                            </a:lnTo>
                            <a:lnTo>
                              <a:pt x="9" y="26"/>
                            </a:lnTo>
                            <a:lnTo>
                              <a:pt x="0" y="22"/>
                            </a:lnTo>
                            <a:lnTo>
                              <a:pt x="0" y="13"/>
                            </a:lnTo>
                            <a:lnTo>
                              <a:pt x="0" y="9"/>
                            </a:lnTo>
                            <a:lnTo>
                              <a:pt x="0" y="6"/>
                            </a:lnTo>
                            <a:lnTo>
                              <a:pt x="0" y="3"/>
                            </a:lnTo>
                            <a:lnTo>
                              <a:pt x="0" y="1"/>
                            </a:lnTo>
                            <a:lnTo>
                              <a:pt x="0" y="0"/>
                            </a:lnTo>
                            <a:lnTo>
                              <a:pt x="0" y="1"/>
                            </a:lnTo>
                            <a:lnTo>
                              <a:pt x="0" y="2"/>
                            </a:lnTo>
                            <a:lnTo>
                              <a:pt x="0" y="5"/>
                            </a:lnTo>
                            <a:lnTo>
                              <a:pt x="9" y="7"/>
                            </a:lnTo>
                            <a:lnTo>
                              <a:pt x="9" y="8"/>
                            </a:lnTo>
                            <a:lnTo>
                              <a:pt x="9" y="10"/>
                            </a:lnTo>
                            <a:lnTo>
                              <a:pt x="17" y="12"/>
                            </a:lnTo>
                            <a:lnTo>
                              <a:pt x="17" y="14"/>
                            </a:lnTo>
                            <a:lnTo>
                              <a:pt x="26" y="17"/>
                            </a:lnTo>
                            <a:lnTo>
                              <a:pt x="26" y="19"/>
                            </a:lnTo>
                            <a:lnTo>
                              <a:pt x="26" y="22"/>
                            </a:lnTo>
                            <a:lnTo>
                              <a:pt x="26" y="28"/>
                            </a:lnTo>
                            <a:lnTo>
                              <a:pt x="26" y="34"/>
                            </a:lnTo>
                            <a:lnTo>
                              <a:pt x="26" y="37"/>
                            </a:lnTo>
                            <a:lnTo>
                              <a:pt x="26" y="39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91" name="Freeform 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18" y="251"/>
                        <a:ext cx="27" cy="3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6" y="38"/>
                          </a:cxn>
                          <a:cxn ang="0">
                            <a:pos x="26" y="35"/>
                          </a:cxn>
                          <a:cxn ang="0">
                            <a:pos x="17" y="31"/>
                          </a:cxn>
                          <a:cxn ang="0">
                            <a:pos x="17" y="26"/>
                          </a:cxn>
                          <a:cxn ang="0">
                            <a:pos x="9" y="23"/>
                          </a:cxn>
                          <a:cxn ang="0">
                            <a:pos x="9" y="19"/>
                          </a:cxn>
                          <a:cxn ang="0">
                            <a:pos x="9" y="14"/>
                          </a:cxn>
                          <a:cxn ang="0">
                            <a:pos x="9" y="9"/>
                          </a:cxn>
                          <a:cxn ang="0">
                            <a:pos x="0" y="4"/>
                          </a:cxn>
                          <a:cxn ang="0">
                            <a:pos x="0" y="2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27" h="39">
                            <a:moveTo>
                              <a:pt x="26" y="38"/>
                            </a:moveTo>
                            <a:lnTo>
                              <a:pt x="26" y="35"/>
                            </a:lnTo>
                            <a:lnTo>
                              <a:pt x="17" y="31"/>
                            </a:lnTo>
                            <a:lnTo>
                              <a:pt x="17" y="26"/>
                            </a:lnTo>
                            <a:lnTo>
                              <a:pt x="9" y="23"/>
                            </a:lnTo>
                            <a:lnTo>
                              <a:pt x="9" y="19"/>
                            </a:lnTo>
                            <a:lnTo>
                              <a:pt x="9" y="14"/>
                            </a:lnTo>
                            <a:lnTo>
                              <a:pt x="9" y="9"/>
                            </a:lnTo>
                            <a:lnTo>
                              <a:pt x="0" y="4"/>
                            </a:lnTo>
                            <a:lnTo>
                              <a:pt x="0" y="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269" name="Group 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37" y="195"/>
                      <a:ext cx="27" cy="46"/>
                      <a:chOff x="5337" y="195"/>
                      <a:chExt cx="27" cy="46"/>
                    </a:xfrm>
                  </p:grpSpPr>
                  <p:sp>
                    <p:nvSpPr>
                      <p:cNvPr id="1093" name="Freeform 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37" y="195"/>
                        <a:ext cx="27" cy="4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" y="45"/>
                          </a:cxn>
                          <a:cxn ang="0">
                            <a:pos x="9" y="44"/>
                          </a:cxn>
                          <a:cxn ang="0">
                            <a:pos x="9" y="43"/>
                          </a:cxn>
                          <a:cxn ang="0">
                            <a:pos x="9" y="41"/>
                          </a:cxn>
                          <a:cxn ang="0">
                            <a:pos x="9" y="39"/>
                          </a:cxn>
                          <a:cxn ang="0">
                            <a:pos x="0" y="33"/>
                          </a:cxn>
                          <a:cxn ang="0">
                            <a:pos x="0" y="27"/>
                          </a:cxn>
                          <a:cxn ang="0">
                            <a:pos x="0" y="24"/>
                          </a:cxn>
                          <a:cxn ang="0">
                            <a:pos x="0" y="21"/>
                          </a:cxn>
                          <a:cxn ang="0">
                            <a:pos x="9" y="12"/>
                          </a:cxn>
                          <a:cxn ang="0">
                            <a:pos x="9" y="9"/>
                          </a:cxn>
                          <a:cxn ang="0">
                            <a:pos x="9" y="6"/>
                          </a:cxn>
                          <a:cxn ang="0">
                            <a:pos x="17" y="3"/>
                          </a:cxn>
                          <a:cxn ang="0">
                            <a:pos x="17" y="1"/>
                          </a:cxn>
                          <a:cxn ang="0">
                            <a:pos x="17" y="0"/>
                          </a:cxn>
                          <a:cxn ang="0">
                            <a:pos x="17" y="1"/>
                          </a:cxn>
                          <a:cxn ang="0">
                            <a:pos x="17" y="2"/>
                          </a:cxn>
                          <a:cxn ang="0">
                            <a:pos x="17" y="4"/>
                          </a:cxn>
                          <a:cxn ang="0">
                            <a:pos x="17" y="7"/>
                          </a:cxn>
                          <a:cxn ang="0">
                            <a:pos x="17" y="9"/>
                          </a:cxn>
                          <a:cxn ang="0">
                            <a:pos x="17" y="11"/>
                          </a:cxn>
                          <a:cxn ang="0">
                            <a:pos x="26" y="19"/>
                          </a:cxn>
                          <a:cxn ang="0">
                            <a:pos x="26" y="26"/>
                          </a:cxn>
                          <a:cxn ang="0">
                            <a:pos x="26" y="31"/>
                          </a:cxn>
                          <a:cxn ang="0">
                            <a:pos x="17" y="36"/>
                          </a:cxn>
                          <a:cxn ang="0">
                            <a:pos x="17" y="41"/>
                          </a:cxn>
                          <a:cxn ang="0">
                            <a:pos x="9" y="43"/>
                          </a:cxn>
                          <a:cxn ang="0">
                            <a:pos x="9" y="45"/>
                          </a:cxn>
                        </a:cxnLst>
                        <a:rect l="0" t="0" r="r" b="b"/>
                        <a:pathLst>
                          <a:path w="27" h="46">
                            <a:moveTo>
                              <a:pt x="9" y="45"/>
                            </a:moveTo>
                            <a:lnTo>
                              <a:pt x="9" y="44"/>
                            </a:lnTo>
                            <a:lnTo>
                              <a:pt x="9" y="43"/>
                            </a:lnTo>
                            <a:lnTo>
                              <a:pt x="9" y="41"/>
                            </a:lnTo>
                            <a:lnTo>
                              <a:pt x="9" y="39"/>
                            </a:lnTo>
                            <a:lnTo>
                              <a:pt x="0" y="33"/>
                            </a:lnTo>
                            <a:lnTo>
                              <a:pt x="0" y="27"/>
                            </a:lnTo>
                            <a:lnTo>
                              <a:pt x="0" y="24"/>
                            </a:lnTo>
                            <a:lnTo>
                              <a:pt x="0" y="21"/>
                            </a:lnTo>
                            <a:lnTo>
                              <a:pt x="9" y="12"/>
                            </a:lnTo>
                            <a:lnTo>
                              <a:pt x="9" y="9"/>
                            </a:lnTo>
                            <a:lnTo>
                              <a:pt x="9" y="6"/>
                            </a:lnTo>
                            <a:lnTo>
                              <a:pt x="17" y="3"/>
                            </a:lnTo>
                            <a:lnTo>
                              <a:pt x="17" y="1"/>
                            </a:lnTo>
                            <a:lnTo>
                              <a:pt x="17" y="0"/>
                            </a:lnTo>
                            <a:lnTo>
                              <a:pt x="17" y="1"/>
                            </a:lnTo>
                            <a:lnTo>
                              <a:pt x="17" y="2"/>
                            </a:lnTo>
                            <a:lnTo>
                              <a:pt x="17" y="4"/>
                            </a:lnTo>
                            <a:lnTo>
                              <a:pt x="17" y="7"/>
                            </a:lnTo>
                            <a:lnTo>
                              <a:pt x="17" y="9"/>
                            </a:lnTo>
                            <a:lnTo>
                              <a:pt x="17" y="11"/>
                            </a:lnTo>
                            <a:lnTo>
                              <a:pt x="26" y="19"/>
                            </a:lnTo>
                            <a:lnTo>
                              <a:pt x="26" y="26"/>
                            </a:lnTo>
                            <a:lnTo>
                              <a:pt x="26" y="31"/>
                            </a:lnTo>
                            <a:lnTo>
                              <a:pt x="17" y="36"/>
                            </a:lnTo>
                            <a:lnTo>
                              <a:pt x="17" y="41"/>
                            </a:lnTo>
                            <a:lnTo>
                              <a:pt x="9" y="43"/>
                            </a:lnTo>
                            <a:lnTo>
                              <a:pt x="9" y="45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94" name="Freeform 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44" y="195"/>
                        <a:ext cx="17" cy="4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" y="44"/>
                          </a:cxn>
                          <a:cxn ang="0">
                            <a:pos x="16" y="41"/>
                          </a:cxn>
                          <a:cxn ang="0">
                            <a:pos x="16" y="39"/>
                          </a:cxn>
                          <a:cxn ang="0">
                            <a:pos x="0" y="36"/>
                          </a:cxn>
                          <a:cxn ang="0">
                            <a:pos x="0" y="33"/>
                          </a:cxn>
                          <a:cxn ang="0">
                            <a:pos x="0" y="30"/>
                          </a:cxn>
                          <a:cxn ang="0">
                            <a:pos x="0" y="27"/>
                          </a:cxn>
                          <a:cxn ang="0">
                            <a:pos x="0" y="23"/>
                          </a:cxn>
                          <a:cxn ang="0">
                            <a:pos x="0" y="19"/>
                          </a:cxn>
                          <a:cxn ang="0">
                            <a:pos x="0" y="17"/>
                          </a:cxn>
                          <a:cxn ang="0">
                            <a:pos x="0" y="14"/>
                          </a:cxn>
                          <a:cxn ang="0">
                            <a:pos x="16" y="9"/>
                          </a:cxn>
                          <a:cxn ang="0">
                            <a:pos x="16" y="4"/>
                          </a:cxn>
                          <a:cxn ang="0">
                            <a:pos x="16" y="2"/>
                          </a:cxn>
                          <a:cxn ang="0">
                            <a:pos x="16" y="0"/>
                          </a:cxn>
                        </a:cxnLst>
                        <a:rect l="0" t="0" r="r" b="b"/>
                        <a:pathLst>
                          <a:path w="17" h="45">
                            <a:moveTo>
                              <a:pt x="16" y="44"/>
                            </a:moveTo>
                            <a:lnTo>
                              <a:pt x="16" y="41"/>
                            </a:lnTo>
                            <a:lnTo>
                              <a:pt x="16" y="39"/>
                            </a:lnTo>
                            <a:lnTo>
                              <a:pt x="0" y="36"/>
                            </a:lnTo>
                            <a:lnTo>
                              <a:pt x="0" y="33"/>
                            </a:lnTo>
                            <a:lnTo>
                              <a:pt x="0" y="30"/>
                            </a:lnTo>
                            <a:lnTo>
                              <a:pt x="0" y="27"/>
                            </a:lnTo>
                            <a:lnTo>
                              <a:pt x="0" y="23"/>
                            </a:lnTo>
                            <a:lnTo>
                              <a:pt x="0" y="19"/>
                            </a:lnTo>
                            <a:lnTo>
                              <a:pt x="0" y="17"/>
                            </a:lnTo>
                            <a:lnTo>
                              <a:pt x="0" y="14"/>
                            </a:lnTo>
                            <a:lnTo>
                              <a:pt x="16" y="9"/>
                            </a:lnTo>
                            <a:lnTo>
                              <a:pt x="16" y="4"/>
                            </a:lnTo>
                            <a:lnTo>
                              <a:pt x="16" y="2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270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72" y="163"/>
                      <a:ext cx="32" cy="41"/>
                      <a:chOff x="5372" y="163"/>
                      <a:chExt cx="32" cy="41"/>
                    </a:xfrm>
                  </p:grpSpPr>
                  <p:sp>
                    <p:nvSpPr>
                      <p:cNvPr id="1096" name="Freeform 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77" y="164"/>
                        <a:ext cx="27" cy="4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39"/>
                          </a:cxn>
                          <a:cxn ang="0">
                            <a:pos x="0" y="38"/>
                          </a:cxn>
                          <a:cxn ang="0">
                            <a:pos x="0" y="36"/>
                          </a:cxn>
                          <a:cxn ang="0">
                            <a:pos x="0" y="34"/>
                          </a:cxn>
                          <a:cxn ang="0">
                            <a:pos x="0" y="31"/>
                          </a:cxn>
                          <a:cxn ang="0">
                            <a:pos x="0" y="25"/>
                          </a:cxn>
                          <a:cxn ang="0">
                            <a:pos x="0" y="22"/>
                          </a:cxn>
                          <a:cxn ang="0">
                            <a:pos x="0" y="19"/>
                          </a:cxn>
                          <a:cxn ang="0">
                            <a:pos x="0" y="14"/>
                          </a:cxn>
                          <a:cxn ang="0">
                            <a:pos x="9" y="8"/>
                          </a:cxn>
                          <a:cxn ang="0">
                            <a:pos x="17" y="5"/>
                          </a:cxn>
                          <a:cxn ang="0">
                            <a:pos x="17" y="3"/>
                          </a:cxn>
                          <a:cxn ang="0">
                            <a:pos x="26" y="1"/>
                          </a:cxn>
                          <a:cxn ang="0">
                            <a:pos x="26" y="0"/>
                          </a:cxn>
                          <a:cxn ang="0">
                            <a:pos x="26" y="1"/>
                          </a:cxn>
                          <a:cxn ang="0">
                            <a:pos x="26" y="2"/>
                          </a:cxn>
                          <a:cxn ang="0">
                            <a:pos x="26" y="3"/>
                          </a:cxn>
                          <a:cxn ang="0">
                            <a:pos x="17" y="7"/>
                          </a:cxn>
                          <a:cxn ang="0">
                            <a:pos x="17" y="11"/>
                          </a:cxn>
                          <a:cxn ang="0">
                            <a:pos x="17" y="13"/>
                          </a:cxn>
                          <a:cxn ang="0">
                            <a:pos x="17" y="15"/>
                          </a:cxn>
                          <a:cxn ang="0">
                            <a:pos x="17" y="19"/>
                          </a:cxn>
                          <a:cxn ang="0">
                            <a:pos x="17" y="24"/>
                          </a:cxn>
                          <a:cxn ang="0">
                            <a:pos x="17" y="28"/>
                          </a:cxn>
                          <a:cxn ang="0">
                            <a:pos x="17" y="32"/>
                          </a:cxn>
                          <a:cxn ang="0">
                            <a:pos x="9" y="35"/>
                          </a:cxn>
                          <a:cxn ang="0">
                            <a:pos x="9" y="37"/>
                          </a:cxn>
                          <a:cxn ang="0">
                            <a:pos x="0" y="39"/>
                          </a:cxn>
                        </a:cxnLst>
                        <a:rect l="0" t="0" r="r" b="b"/>
                        <a:pathLst>
                          <a:path w="27" h="40">
                            <a:moveTo>
                              <a:pt x="0" y="39"/>
                            </a:moveTo>
                            <a:lnTo>
                              <a:pt x="0" y="38"/>
                            </a:lnTo>
                            <a:lnTo>
                              <a:pt x="0" y="36"/>
                            </a:lnTo>
                            <a:lnTo>
                              <a:pt x="0" y="34"/>
                            </a:lnTo>
                            <a:lnTo>
                              <a:pt x="0" y="31"/>
                            </a:lnTo>
                            <a:lnTo>
                              <a:pt x="0" y="25"/>
                            </a:lnTo>
                            <a:lnTo>
                              <a:pt x="0" y="22"/>
                            </a:lnTo>
                            <a:lnTo>
                              <a:pt x="0" y="19"/>
                            </a:lnTo>
                            <a:lnTo>
                              <a:pt x="0" y="14"/>
                            </a:lnTo>
                            <a:lnTo>
                              <a:pt x="9" y="8"/>
                            </a:lnTo>
                            <a:lnTo>
                              <a:pt x="17" y="5"/>
                            </a:lnTo>
                            <a:lnTo>
                              <a:pt x="17" y="3"/>
                            </a:lnTo>
                            <a:lnTo>
                              <a:pt x="26" y="1"/>
                            </a:lnTo>
                            <a:lnTo>
                              <a:pt x="26" y="0"/>
                            </a:lnTo>
                            <a:lnTo>
                              <a:pt x="26" y="1"/>
                            </a:lnTo>
                            <a:lnTo>
                              <a:pt x="26" y="2"/>
                            </a:lnTo>
                            <a:lnTo>
                              <a:pt x="26" y="3"/>
                            </a:lnTo>
                            <a:lnTo>
                              <a:pt x="17" y="7"/>
                            </a:lnTo>
                            <a:lnTo>
                              <a:pt x="17" y="11"/>
                            </a:lnTo>
                            <a:lnTo>
                              <a:pt x="17" y="13"/>
                            </a:lnTo>
                            <a:lnTo>
                              <a:pt x="17" y="15"/>
                            </a:lnTo>
                            <a:lnTo>
                              <a:pt x="17" y="19"/>
                            </a:lnTo>
                            <a:lnTo>
                              <a:pt x="17" y="24"/>
                            </a:lnTo>
                            <a:lnTo>
                              <a:pt x="17" y="28"/>
                            </a:lnTo>
                            <a:lnTo>
                              <a:pt x="17" y="32"/>
                            </a:lnTo>
                            <a:lnTo>
                              <a:pt x="9" y="35"/>
                            </a:lnTo>
                            <a:lnTo>
                              <a:pt x="9" y="37"/>
                            </a:lnTo>
                            <a:lnTo>
                              <a:pt x="0" y="39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97" name="Freeform 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72" y="163"/>
                        <a:ext cx="27" cy="4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39"/>
                          </a:cxn>
                          <a:cxn ang="0">
                            <a:pos x="9" y="34"/>
                          </a:cxn>
                          <a:cxn ang="0">
                            <a:pos x="9" y="29"/>
                          </a:cxn>
                          <a:cxn ang="0">
                            <a:pos x="9" y="26"/>
                          </a:cxn>
                          <a:cxn ang="0">
                            <a:pos x="9" y="22"/>
                          </a:cxn>
                          <a:cxn ang="0">
                            <a:pos x="9" y="15"/>
                          </a:cxn>
                          <a:cxn ang="0">
                            <a:pos x="9" y="13"/>
                          </a:cxn>
                          <a:cxn ang="0">
                            <a:pos x="17" y="11"/>
                          </a:cxn>
                          <a:cxn ang="0">
                            <a:pos x="17" y="7"/>
                          </a:cxn>
                          <a:cxn ang="0">
                            <a:pos x="26" y="3"/>
                          </a:cxn>
                          <a:cxn ang="0">
                            <a:pos x="26" y="1"/>
                          </a:cxn>
                          <a:cxn ang="0">
                            <a:pos x="26" y="0"/>
                          </a:cxn>
                        </a:cxnLst>
                        <a:rect l="0" t="0" r="r" b="b"/>
                        <a:pathLst>
                          <a:path w="27" h="40">
                            <a:moveTo>
                              <a:pt x="0" y="39"/>
                            </a:moveTo>
                            <a:lnTo>
                              <a:pt x="9" y="34"/>
                            </a:lnTo>
                            <a:lnTo>
                              <a:pt x="9" y="29"/>
                            </a:lnTo>
                            <a:lnTo>
                              <a:pt x="9" y="26"/>
                            </a:lnTo>
                            <a:lnTo>
                              <a:pt x="9" y="22"/>
                            </a:lnTo>
                            <a:lnTo>
                              <a:pt x="9" y="15"/>
                            </a:lnTo>
                            <a:lnTo>
                              <a:pt x="9" y="13"/>
                            </a:lnTo>
                            <a:lnTo>
                              <a:pt x="17" y="11"/>
                            </a:lnTo>
                            <a:lnTo>
                              <a:pt x="17" y="7"/>
                            </a:lnTo>
                            <a:lnTo>
                              <a:pt x="26" y="3"/>
                            </a:lnTo>
                            <a:lnTo>
                              <a:pt x="26" y="1"/>
                            </a:lnTo>
                            <a:lnTo>
                              <a:pt x="26" y="0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271" name="Group 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19" y="157"/>
                      <a:ext cx="48" cy="21"/>
                      <a:chOff x="5419" y="157"/>
                      <a:chExt cx="48" cy="21"/>
                    </a:xfrm>
                  </p:grpSpPr>
                  <p:sp>
                    <p:nvSpPr>
                      <p:cNvPr id="1099" name="Freeform 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22" y="157"/>
                        <a:ext cx="45" cy="2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5"/>
                          </a:cxn>
                          <a:cxn ang="0">
                            <a:pos x="0" y="14"/>
                          </a:cxn>
                          <a:cxn ang="0">
                            <a:pos x="0" y="12"/>
                          </a:cxn>
                          <a:cxn ang="0">
                            <a:pos x="0" y="9"/>
                          </a:cxn>
                          <a:cxn ang="0">
                            <a:pos x="9" y="7"/>
                          </a:cxn>
                          <a:cxn ang="0">
                            <a:pos x="9" y="5"/>
                          </a:cxn>
                          <a:cxn ang="0">
                            <a:pos x="9" y="3"/>
                          </a:cxn>
                          <a:cxn ang="0">
                            <a:pos x="9" y="1"/>
                          </a:cxn>
                          <a:cxn ang="0">
                            <a:pos x="9" y="0"/>
                          </a:cxn>
                          <a:cxn ang="0">
                            <a:pos x="18" y="0"/>
                          </a:cxn>
                          <a:cxn ang="0">
                            <a:pos x="27" y="1"/>
                          </a:cxn>
                          <a:cxn ang="0">
                            <a:pos x="35" y="2"/>
                          </a:cxn>
                          <a:cxn ang="0">
                            <a:pos x="44" y="4"/>
                          </a:cxn>
                          <a:cxn ang="0">
                            <a:pos x="44" y="5"/>
                          </a:cxn>
                          <a:cxn ang="0">
                            <a:pos x="44" y="6"/>
                          </a:cxn>
                          <a:cxn ang="0">
                            <a:pos x="35" y="7"/>
                          </a:cxn>
                          <a:cxn ang="0">
                            <a:pos x="35" y="9"/>
                          </a:cxn>
                          <a:cxn ang="0">
                            <a:pos x="35" y="10"/>
                          </a:cxn>
                          <a:cxn ang="0">
                            <a:pos x="27" y="12"/>
                          </a:cxn>
                          <a:cxn ang="0">
                            <a:pos x="27" y="15"/>
                          </a:cxn>
                          <a:cxn ang="0">
                            <a:pos x="27" y="17"/>
                          </a:cxn>
                          <a:cxn ang="0">
                            <a:pos x="27" y="18"/>
                          </a:cxn>
                          <a:cxn ang="0">
                            <a:pos x="18" y="19"/>
                          </a:cxn>
                          <a:cxn ang="0">
                            <a:pos x="18" y="20"/>
                          </a:cxn>
                          <a:cxn ang="0">
                            <a:pos x="9" y="20"/>
                          </a:cxn>
                          <a:cxn ang="0">
                            <a:pos x="9" y="19"/>
                          </a:cxn>
                          <a:cxn ang="0">
                            <a:pos x="9" y="18"/>
                          </a:cxn>
                          <a:cxn ang="0">
                            <a:pos x="0" y="17"/>
                          </a:cxn>
                          <a:cxn ang="0">
                            <a:pos x="0" y="16"/>
                          </a:cxn>
                          <a:cxn ang="0">
                            <a:pos x="0" y="15"/>
                          </a:cxn>
                        </a:cxnLst>
                        <a:rect l="0" t="0" r="r" b="b"/>
                        <a:pathLst>
                          <a:path w="45" h="21">
                            <a:moveTo>
                              <a:pt x="0" y="15"/>
                            </a:moveTo>
                            <a:lnTo>
                              <a:pt x="0" y="14"/>
                            </a:lnTo>
                            <a:lnTo>
                              <a:pt x="0" y="12"/>
                            </a:lnTo>
                            <a:lnTo>
                              <a:pt x="0" y="9"/>
                            </a:lnTo>
                            <a:lnTo>
                              <a:pt x="9" y="7"/>
                            </a:lnTo>
                            <a:lnTo>
                              <a:pt x="9" y="5"/>
                            </a:lnTo>
                            <a:lnTo>
                              <a:pt x="9" y="3"/>
                            </a:lnTo>
                            <a:lnTo>
                              <a:pt x="9" y="1"/>
                            </a:lnTo>
                            <a:lnTo>
                              <a:pt x="9" y="0"/>
                            </a:lnTo>
                            <a:lnTo>
                              <a:pt x="18" y="0"/>
                            </a:lnTo>
                            <a:lnTo>
                              <a:pt x="27" y="1"/>
                            </a:lnTo>
                            <a:lnTo>
                              <a:pt x="35" y="2"/>
                            </a:lnTo>
                            <a:lnTo>
                              <a:pt x="44" y="4"/>
                            </a:lnTo>
                            <a:lnTo>
                              <a:pt x="44" y="5"/>
                            </a:lnTo>
                            <a:lnTo>
                              <a:pt x="44" y="6"/>
                            </a:lnTo>
                            <a:lnTo>
                              <a:pt x="35" y="7"/>
                            </a:lnTo>
                            <a:lnTo>
                              <a:pt x="35" y="9"/>
                            </a:lnTo>
                            <a:lnTo>
                              <a:pt x="35" y="10"/>
                            </a:lnTo>
                            <a:lnTo>
                              <a:pt x="27" y="12"/>
                            </a:lnTo>
                            <a:lnTo>
                              <a:pt x="27" y="15"/>
                            </a:lnTo>
                            <a:lnTo>
                              <a:pt x="27" y="17"/>
                            </a:lnTo>
                            <a:lnTo>
                              <a:pt x="27" y="18"/>
                            </a:lnTo>
                            <a:lnTo>
                              <a:pt x="18" y="19"/>
                            </a:lnTo>
                            <a:lnTo>
                              <a:pt x="18" y="20"/>
                            </a:lnTo>
                            <a:lnTo>
                              <a:pt x="9" y="20"/>
                            </a:lnTo>
                            <a:lnTo>
                              <a:pt x="9" y="19"/>
                            </a:lnTo>
                            <a:lnTo>
                              <a:pt x="9" y="18"/>
                            </a:lnTo>
                            <a:lnTo>
                              <a:pt x="0" y="17"/>
                            </a:lnTo>
                            <a:lnTo>
                              <a:pt x="0" y="16"/>
                            </a:lnTo>
                            <a:lnTo>
                              <a:pt x="0" y="15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00" name="Freeform 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19" y="159"/>
                        <a:ext cx="45" cy="1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6"/>
                          </a:cxn>
                          <a:cxn ang="0">
                            <a:pos x="0" y="14"/>
                          </a:cxn>
                          <a:cxn ang="0">
                            <a:pos x="9" y="13"/>
                          </a:cxn>
                          <a:cxn ang="0">
                            <a:pos x="9" y="8"/>
                          </a:cxn>
                          <a:cxn ang="0">
                            <a:pos x="9" y="7"/>
                          </a:cxn>
                          <a:cxn ang="0">
                            <a:pos x="18" y="5"/>
                          </a:cxn>
                          <a:cxn ang="0">
                            <a:pos x="18" y="4"/>
                          </a:cxn>
                          <a:cxn ang="0">
                            <a:pos x="27" y="2"/>
                          </a:cxn>
                          <a:cxn ang="0">
                            <a:pos x="27" y="1"/>
                          </a:cxn>
                          <a:cxn ang="0">
                            <a:pos x="35" y="1"/>
                          </a:cxn>
                          <a:cxn ang="0">
                            <a:pos x="44" y="0"/>
                          </a:cxn>
                        </a:cxnLst>
                        <a:rect l="0" t="0" r="r" b="b"/>
                        <a:pathLst>
                          <a:path w="45" h="17">
                            <a:moveTo>
                              <a:pt x="0" y="16"/>
                            </a:moveTo>
                            <a:lnTo>
                              <a:pt x="0" y="14"/>
                            </a:lnTo>
                            <a:lnTo>
                              <a:pt x="9" y="13"/>
                            </a:lnTo>
                            <a:lnTo>
                              <a:pt x="9" y="8"/>
                            </a:lnTo>
                            <a:lnTo>
                              <a:pt x="9" y="7"/>
                            </a:lnTo>
                            <a:lnTo>
                              <a:pt x="18" y="5"/>
                            </a:lnTo>
                            <a:lnTo>
                              <a:pt x="18" y="4"/>
                            </a:lnTo>
                            <a:lnTo>
                              <a:pt x="27" y="2"/>
                            </a:lnTo>
                            <a:lnTo>
                              <a:pt x="27" y="1"/>
                            </a:lnTo>
                            <a:lnTo>
                              <a:pt x="35" y="1"/>
                            </a:lnTo>
                            <a:lnTo>
                              <a:pt x="44" y="0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272" name="Group 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66" y="199"/>
                      <a:ext cx="47" cy="21"/>
                      <a:chOff x="5366" y="199"/>
                      <a:chExt cx="47" cy="21"/>
                    </a:xfrm>
                  </p:grpSpPr>
                  <p:sp>
                    <p:nvSpPr>
                      <p:cNvPr id="1102" name="Freeform 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69" y="199"/>
                        <a:ext cx="44" cy="2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5"/>
                          </a:cxn>
                          <a:cxn ang="0">
                            <a:pos x="0" y="14"/>
                          </a:cxn>
                          <a:cxn ang="0">
                            <a:pos x="0" y="12"/>
                          </a:cxn>
                          <a:cxn ang="0">
                            <a:pos x="0" y="7"/>
                          </a:cxn>
                          <a:cxn ang="0">
                            <a:pos x="0" y="5"/>
                          </a:cxn>
                          <a:cxn ang="0">
                            <a:pos x="0" y="3"/>
                          </a:cxn>
                          <a:cxn ang="0">
                            <a:pos x="8" y="1"/>
                          </a:cxn>
                          <a:cxn ang="0">
                            <a:pos x="8" y="0"/>
                          </a:cxn>
                          <a:cxn ang="0">
                            <a:pos x="17" y="0"/>
                          </a:cxn>
                          <a:cxn ang="0">
                            <a:pos x="26" y="1"/>
                          </a:cxn>
                          <a:cxn ang="0">
                            <a:pos x="34" y="2"/>
                          </a:cxn>
                          <a:cxn ang="0">
                            <a:pos x="43" y="4"/>
                          </a:cxn>
                          <a:cxn ang="0">
                            <a:pos x="34" y="6"/>
                          </a:cxn>
                          <a:cxn ang="0">
                            <a:pos x="34" y="7"/>
                          </a:cxn>
                          <a:cxn ang="0">
                            <a:pos x="26" y="9"/>
                          </a:cxn>
                          <a:cxn ang="0">
                            <a:pos x="26" y="10"/>
                          </a:cxn>
                          <a:cxn ang="0">
                            <a:pos x="26" y="12"/>
                          </a:cxn>
                          <a:cxn ang="0">
                            <a:pos x="26" y="15"/>
                          </a:cxn>
                          <a:cxn ang="0">
                            <a:pos x="26" y="17"/>
                          </a:cxn>
                          <a:cxn ang="0">
                            <a:pos x="26" y="18"/>
                          </a:cxn>
                          <a:cxn ang="0">
                            <a:pos x="17" y="19"/>
                          </a:cxn>
                          <a:cxn ang="0">
                            <a:pos x="17" y="20"/>
                          </a:cxn>
                          <a:cxn ang="0">
                            <a:pos x="8" y="20"/>
                          </a:cxn>
                          <a:cxn ang="0">
                            <a:pos x="8" y="18"/>
                          </a:cxn>
                          <a:cxn ang="0">
                            <a:pos x="0" y="16"/>
                          </a:cxn>
                          <a:cxn ang="0">
                            <a:pos x="0" y="15"/>
                          </a:cxn>
                        </a:cxnLst>
                        <a:rect l="0" t="0" r="r" b="b"/>
                        <a:pathLst>
                          <a:path w="44" h="21">
                            <a:moveTo>
                              <a:pt x="0" y="15"/>
                            </a:moveTo>
                            <a:lnTo>
                              <a:pt x="0" y="14"/>
                            </a:lnTo>
                            <a:lnTo>
                              <a:pt x="0" y="12"/>
                            </a:lnTo>
                            <a:lnTo>
                              <a:pt x="0" y="7"/>
                            </a:lnTo>
                            <a:lnTo>
                              <a:pt x="0" y="5"/>
                            </a:lnTo>
                            <a:lnTo>
                              <a:pt x="0" y="3"/>
                            </a:lnTo>
                            <a:lnTo>
                              <a:pt x="8" y="1"/>
                            </a:lnTo>
                            <a:lnTo>
                              <a:pt x="8" y="0"/>
                            </a:lnTo>
                            <a:lnTo>
                              <a:pt x="17" y="0"/>
                            </a:lnTo>
                            <a:lnTo>
                              <a:pt x="26" y="1"/>
                            </a:lnTo>
                            <a:lnTo>
                              <a:pt x="34" y="2"/>
                            </a:lnTo>
                            <a:lnTo>
                              <a:pt x="43" y="4"/>
                            </a:lnTo>
                            <a:lnTo>
                              <a:pt x="34" y="6"/>
                            </a:lnTo>
                            <a:lnTo>
                              <a:pt x="34" y="7"/>
                            </a:lnTo>
                            <a:lnTo>
                              <a:pt x="26" y="9"/>
                            </a:lnTo>
                            <a:lnTo>
                              <a:pt x="26" y="10"/>
                            </a:lnTo>
                            <a:lnTo>
                              <a:pt x="26" y="12"/>
                            </a:lnTo>
                            <a:lnTo>
                              <a:pt x="26" y="15"/>
                            </a:lnTo>
                            <a:lnTo>
                              <a:pt x="26" y="17"/>
                            </a:lnTo>
                            <a:lnTo>
                              <a:pt x="26" y="18"/>
                            </a:lnTo>
                            <a:lnTo>
                              <a:pt x="17" y="19"/>
                            </a:lnTo>
                            <a:lnTo>
                              <a:pt x="17" y="20"/>
                            </a:lnTo>
                            <a:lnTo>
                              <a:pt x="8" y="20"/>
                            </a:lnTo>
                            <a:lnTo>
                              <a:pt x="8" y="18"/>
                            </a:lnTo>
                            <a:lnTo>
                              <a:pt x="0" y="16"/>
                            </a:lnTo>
                            <a:lnTo>
                              <a:pt x="0" y="15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03" name="Freeform 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66" y="201"/>
                        <a:ext cx="44" cy="1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6"/>
                          </a:cxn>
                          <a:cxn ang="0">
                            <a:pos x="0" y="14"/>
                          </a:cxn>
                          <a:cxn ang="0">
                            <a:pos x="8" y="13"/>
                          </a:cxn>
                          <a:cxn ang="0">
                            <a:pos x="8" y="8"/>
                          </a:cxn>
                          <a:cxn ang="0">
                            <a:pos x="17" y="5"/>
                          </a:cxn>
                          <a:cxn ang="0">
                            <a:pos x="26" y="2"/>
                          </a:cxn>
                          <a:cxn ang="0">
                            <a:pos x="26" y="1"/>
                          </a:cxn>
                          <a:cxn ang="0">
                            <a:pos x="34" y="1"/>
                          </a:cxn>
                          <a:cxn ang="0">
                            <a:pos x="43" y="0"/>
                          </a:cxn>
                        </a:cxnLst>
                        <a:rect l="0" t="0" r="r" b="b"/>
                        <a:pathLst>
                          <a:path w="44" h="17">
                            <a:moveTo>
                              <a:pt x="0" y="16"/>
                            </a:moveTo>
                            <a:lnTo>
                              <a:pt x="0" y="14"/>
                            </a:lnTo>
                            <a:lnTo>
                              <a:pt x="8" y="13"/>
                            </a:lnTo>
                            <a:lnTo>
                              <a:pt x="8" y="8"/>
                            </a:lnTo>
                            <a:lnTo>
                              <a:pt x="17" y="5"/>
                            </a:lnTo>
                            <a:lnTo>
                              <a:pt x="26" y="2"/>
                            </a:lnTo>
                            <a:lnTo>
                              <a:pt x="26" y="1"/>
                            </a:lnTo>
                            <a:lnTo>
                              <a:pt x="34" y="1"/>
                            </a:lnTo>
                            <a:lnTo>
                              <a:pt x="43" y="0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273" name="Group 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45" y="232"/>
                      <a:ext cx="39" cy="27"/>
                      <a:chOff x="5345" y="232"/>
                      <a:chExt cx="39" cy="27"/>
                    </a:xfrm>
                  </p:grpSpPr>
                  <p:sp>
                    <p:nvSpPr>
                      <p:cNvPr id="1105" name="Freeform 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45" y="233"/>
                        <a:ext cx="35" cy="2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5"/>
                          </a:cxn>
                          <a:cxn ang="0">
                            <a:pos x="0" y="24"/>
                          </a:cxn>
                          <a:cxn ang="0">
                            <a:pos x="0" y="22"/>
                          </a:cxn>
                          <a:cxn ang="0">
                            <a:pos x="0" y="20"/>
                          </a:cxn>
                          <a:cxn ang="0">
                            <a:pos x="0" y="17"/>
                          </a:cxn>
                          <a:cxn ang="0">
                            <a:pos x="0" y="11"/>
                          </a:cxn>
                          <a:cxn ang="0">
                            <a:pos x="9" y="9"/>
                          </a:cxn>
                          <a:cxn ang="0">
                            <a:pos x="9" y="7"/>
                          </a:cxn>
                          <a:cxn ang="0">
                            <a:pos x="17" y="4"/>
                          </a:cxn>
                          <a:cxn ang="0">
                            <a:pos x="26" y="2"/>
                          </a:cxn>
                          <a:cxn ang="0">
                            <a:pos x="34" y="0"/>
                          </a:cxn>
                          <a:cxn ang="0">
                            <a:pos x="34" y="1"/>
                          </a:cxn>
                          <a:cxn ang="0">
                            <a:pos x="34" y="3"/>
                          </a:cxn>
                          <a:cxn ang="0">
                            <a:pos x="34" y="8"/>
                          </a:cxn>
                          <a:cxn ang="0">
                            <a:pos x="34" y="10"/>
                          </a:cxn>
                          <a:cxn ang="0">
                            <a:pos x="26" y="12"/>
                          </a:cxn>
                          <a:cxn ang="0">
                            <a:pos x="26" y="16"/>
                          </a:cxn>
                          <a:cxn ang="0">
                            <a:pos x="26" y="20"/>
                          </a:cxn>
                          <a:cxn ang="0">
                            <a:pos x="26" y="22"/>
                          </a:cxn>
                          <a:cxn ang="0">
                            <a:pos x="26" y="23"/>
                          </a:cxn>
                          <a:cxn ang="0">
                            <a:pos x="26" y="24"/>
                          </a:cxn>
                          <a:cxn ang="0">
                            <a:pos x="17" y="25"/>
                          </a:cxn>
                          <a:cxn ang="0">
                            <a:pos x="9" y="25"/>
                          </a:cxn>
                          <a:cxn ang="0">
                            <a:pos x="0" y="25"/>
                          </a:cxn>
                        </a:cxnLst>
                        <a:rect l="0" t="0" r="r" b="b"/>
                        <a:pathLst>
                          <a:path w="35" h="26">
                            <a:moveTo>
                              <a:pt x="0" y="25"/>
                            </a:moveTo>
                            <a:lnTo>
                              <a:pt x="0" y="24"/>
                            </a:lnTo>
                            <a:lnTo>
                              <a:pt x="0" y="22"/>
                            </a:lnTo>
                            <a:lnTo>
                              <a:pt x="0" y="20"/>
                            </a:lnTo>
                            <a:lnTo>
                              <a:pt x="0" y="17"/>
                            </a:lnTo>
                            <a:lnTo>
                              <a:pt x="0" y="11"/>
                            </a:lnTo>
                            <a:lnTo>
                              <a:pt x="9" y="9"/>
                            </a:lnTo>
                            <a:lnTo>
                              <a:pt x="9" y="7"/>
                            </a:lnTo>
                            <a:lnTo>
                              <a:pt x="17" y="4"/>
                            </a:lnTo>
                            <a:lnTo>
                              <a:pt x="26" y="2"/>
                            </a:lnTo>
                            <a:lnTo>
                              <a:pt x="34" y="0"/>
                            </a:lnTo>
                            <a:lnTo>
                              <a:pt x="34" y="1"/>
                            </a:lnTo>
                            <a:lnTo>
                              <a:pt x="34" y="3"/>
                            </a:lnTo>
                            <a:lnTo>
                              <a:pt x="34" y="8"/>
                            </a:lnTo>
                            <a:lnTo>
                              <a:pt x="34" y="10"/>
                            </a:lnTo>
                            <a:lnTo>
                              <a:pt x="26" y="12"/>
                            </a:lnTo>
                            <a:lnTo>
                              <a:pt x="26" y="16"/>
                            </a:lnTo>
                            <a:lnTo>
                              <a:pt x="26" y="20"/>
                            </a:lnTo>
                            <a:lnTo>
                              <a:pt x="26" y="22"/>
                            </a:lnTo>
                            <a:lnTo>
                              <a:pt x="26" y="23"/>
                            </a:lnTo>
                            <a:lnTo>
                              <a:pt x="26" y="24"/>
                            </a:lnTo>
                            <a:lnTo>
                              <a:pt x="17" y="25"/>
                            </a:lnTo>
                            <a:lnTo>
                              <a:pt x="9" y="25"/>
                            </a:lnTo>
                            <a:lnTo>
                              <a:pt x="0" y="25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06" name="Freeform 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49" y="232"/>
                        <a:ext cx="35" cy="2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5"/>
                          </a:cxn>
                          <a:cxn ang="0">
                            <a:pos x="0" y="23"/>
                          </a:cxn>
                          <a:cxn ang="0">
                            <a:pos x="0" y="21"/>
                          </a:cxn>
                          <a:cxn ang="0">
                            <a:pos x="8" y="17"/>
                          </a:cxn>
                          <a:cxn ang="0">
                            <a:pos x="8" y="12"/>
                          </a:cxn>
                          <a:cxn ang="0">
                            <a:pos x="17" y="8"/>
                          </a:cxn>
                          <a:cxn ang="0">
                            <a:pos x="17" y="6"/>
                          </a:cxn>
                          <a:cxn ang="0">
                            <a:pos x="25" y="4"/>
                          </a:cxn>
                          <a:cxn ang="0">
                            <a:pos x="25" y="2"/>
                          </a:cxn>
                          <a:cxn ang="0">
                            <a:pos x="34" y="0"/>
                          </a:cxn>
                        </a:cxnLst>
                        <a:rect l="0" t="0" r="r" b="b"/>
                        <a:pathLst>
                          <a:path w="35" h="26">
                            <a:moveTo>
                              <a:pt x="0" y="25"/>
                            </a:moveTo>
                            <a:lnTo>
                              <a:pt x="0" y="23"/>
                            </a:lnTo>
                            <a:lnTo>
                              <a:pt x="0" y="21"/>
                            </a:lnTo>
                            <a:lnTo>
                              <a:pt x="8" y="17"/>
                            </a:lnTo>
                            <a:lnTo>
                              <a:pt x="8" y="12"/>
                            </a:lnTo>
                            <a:lnTo>
                              <a:pt x="17" y="8"/>
                            </a:lnTo>
                            <a:lnTo>
                              <a:pt x="17" y="6"/>
                            </a:lnTo>
                            <a:lnTo>
                              <a:pt x="25" y="4"/>
                            </a:lnTo>
                            <a:lnTo>
                              <a:pt x="25" y="2"/>
                            </a:lnTo>
                            <a:lnTo>
                              <a:pt x="34" y="0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274" name="Group 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38" y="275"/>
                      <a:ext cx="27" cy="45"/>
                      <a:chOff x="5338" y="275"/>
                      <a:chExt cx="27" cy="45"/>
                    </a:xfrm>
                  </p:grpSpPr>
                  <p:sp>
                    <p:nvSpPr>
                      <p:cNvPr id="1108" name="Freeform 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38" y="276"/>
                        <a:ext cx="27" cy="4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" y="43"/>
                          </a:cxn>
                          <a:cxn ang="0">
                            <a:pos x="9" y="42"/>
                          </a:cxn>
                          <a:cxn ang="0">
                            <a:pos x="0" y="40"/>
                          </a:cxn>
                          <a:cxn ang="0">
                            <a:pos x="0" y="38"/>
                          </a:cxn>
                          <a:cxn ang="0">
                            <a:pos x="0" y="35"/>
                          </a:cxn>
                          <a:cxn ang="0">
                            <a:pos x="0" y="29"/>
                          </a:cxn>
                          <a:cxn ang="0">
                            <a:pos x="0" y="23"/>
                          </a:cxn>
                          <a:cxn ang="0">
                            <a:pos x="0" y="20"/>
                          </a:cxn>
                          <a:cxn ang="0">
                            <a:pos x="9" y="17"/>
                          </a:cxn>
                          <a:cxn ang="0">
                            <a:pos x="9" y="10"/>
                          </a:cxn>
                          <a:cxn ang="0">
                            <a:pos x="17" y="6"/>
                          </a:cxn>
                          <a:cxn ang="0">
                            <a:pos x="17" y="4"/>
                          </a:cxn>
                          <a:cxn ang="0">
                            <a:pos x="17" y="2"/>
                          </a:cxn>
                          <a:cxn ang="0">
                            <a:pos x="17" y="0"/>
                          </a:cxn>
                          <a:cxn ang="0">
                            <a:pos x="17" y="1"/>
                          </a:cxn>
                          <a:cxn ang="0">
                            <a:pos x="17" y="2"/>
                          </a:cxn>
                          <a:cxn ang="0">
                            <a:pos x="17" y="4"/>
                          </a:cxn>
                          <a:cxn ang="0">
                            <a:pos x="17" y="8"/>
                          </a:cxn>
                          <a:cxn ang="0">
                            <a:pos x="17" y="11"/>
                          </a:cxn>
                          <a:cxn ang="0">
                            <a:pos x="17" y="15"/>
                          </a:cxn>
                          <a:cxn ang="0">
                            <a:pos x="26" y="19"/>
                          </a:cxn>
                          <a:cxn ang="0">
                            <a:pos x="26" y="24"/>
                          </a:cxn>
                          <a:cxn ang="0">
                            <a:pos x="26" y="28"/>
                          </a:cxn>
                          <a:cxn ang="0">
                            <a:pos x="17" y="32"/>
                          </a:cxn>
                          <a:cxn ang="0">
                            <a:pos x="17" y="36"/>
                          </a:cxn>
                          <a:cxn ang="0">
                            <a:pos x="9" y="40"/>
                          </a:cxn>
                          <a:cxn ang="0">
                            <a:pos x="9" y="43"/>
                          </a:cxn>
                        </a:cxnLst>
                        <a:rect l="0" t="0" r="r" b="b"/>
                        <a:pathLst>
                          <a:path w="27" h="44">
                            <a:moveTo>
                              <a:pt x="9" y="43"/>
                            </a:moveTo>
                            <a:lnTo>
                              <a:pt x="9" y="42"/>
                            </a:lnTo>
                            <a:lnTo>
                              <a:pt x="0" y="40"/>
                            </a:lnTo>
                            <a:lnTo>
                              <a:pt x="0" y="38"/>
                            </a:lnTo>
                            <a:lnTo>
                              <a:pt x="0" y="35"/>
                            </a:lnTo>
                            <a:lnTo>
                              <a:pt x="0" y="29"/>
                            </a:lnTo>
                            <a:lnTo>
                              <a:pt x="0" y="23"/>
                            </a:lnTo>
                            <a:lnTo>
                              <a:pt x="0" y="20"/>
                            </a:lnTo>
                            <a:lnTo>
                              <a:pt x="9" y="17"/>
                            </a:lnTo>
                            <a:lnTo>
                              <a:pt x="9" y="10"/>
                            </a:lnTo>
                            <a:lnTo>
                              <a:pt x="17" y="6"/>
                            </a:lnTo>
                            <a:lnTo>
                              <a:pt x="17" y="4"/>
                            </a:lnTo>
                            <a:lnTo>
                              <a:pt x="17" y="2"/>
                            </a:lnTo>
                            <a:lnTo>
                              <a:pt x="17" y="0"/>
                            </a:lnTo>
                            <a:lnTo>
                              <a:pt x="17" y="1"/>
                            </a:lnTo>
                            <a:lnTo>
                              <a:pt x="17" y="2"/>
                            </a:lnTo>
                            <a:lnTo>
                              <a:pt x="17" y="4"/>
                            </a:lnTo>
                            <a:lnTo>
                              <a:pt x="17" y="8"/>
                            </a:lnTo>
                            <a:lnTo>
                              <a:pt x="17" y="11"/>
                            </a:lnTo>
                            <a:lnTo>
                              <a:pt x="17" y="15"/>
                            </a:lnTo>
                            <a:lnTo>
                              <a:pt x="26" y="19"/>
                            </a:lnTo>
                            <a:lnTo>
                              <a:pt x="26" y="24"/>
                            </a:lnTo>
                            <a:lnTo>
                              <a:pt x="26" y="28"/>
                            </a:lnTo>
                            <a:lnTo>
                              <a:pt x="17" y="32"/>
                            </a:lnTo>
                            <a:lnTo>
                              <a:pt x="17" y="36"/>
                            </a:lnTo>
                            <a:lnTo>
                              <a:pt x="9" y="40"/>
                            </a:lnTo>
                            <a:lnTo>
                              <a:pt x="9" y="43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09" name="Freeform 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40" y="275"/>
                        <a:ext cx="18" cy="4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43"/>
                          </a:cxn>
                          <a:cxn ang="0">
                            <a:pos x="0" y="37"/>
                          </a:cxn>
                          <a:cxn ang="0">
                            <a:pos x="0" y="32"/>
                          </a:cxn>
                          <a:cxn ang="0">
                            <a:pos x="0" y="29"/>
                          </a:cxn>
                          <a:cxn ang="0">
                            <a:pos x="8" y="26"/>
                          </a:cxn>
                          <a:cxn ang="0">
                            <a:pos x="8" y="18"/>
                          </a:cxn>
                          <a:cxn ang="0">
                            <a:pos x="8" y="13"/>
                          </a:cxn>
                          <a:cxn ang="0">
                            <a:pos x="17" y="9"/>
                          </a:cxn>
                          <a:cxn ang="0">
                            <a:pos x="17" y="4"/>
                          </a:cxn>
                          <a:cxn ang="0">
                            <a:pos x="17" y="0"/>
                          </a:cxn>
                        </a:cxnLst>
                        <a:rect l="0" t="0" r="r" b="b"/>
                        <a:pathLst>
                          <a:path w="18" h="44">
                            <a:moveTo>
                              <a:pt x="0" y="43"/>
                            </a:moveTo>
                            <a:lnTo>
                              <a:pt x="0" y="37"/>
                            </a:lnTo>
                            <a:lnTo>
                              <a:pt x="0" y="32"/>
                            </a:lnTo>
                            <a:lnTo>
                              <a:pt x="0" y="29"/>
                            </a:lnTo>
                            <a:lnTo>
                              <a:pt x="8" y="26"/>
                            </a:lnTo>
                            <a:lnTo>
                              <a:pt x="8" y="18"/>
                            </a:lnTo>
                            <a:lnTo>
                              <a:pt x="8" y="13"/>
                            </a:lnTo>
                            <a:lnTo>
                              <a:pt x="17" y="9"/>
                            </a:lnTo>
                            <a:lnTo>
                              <a:pt x="17" y="4"/>
                            </a:lnTo>
                            <a:lnTo>
                              <a:pt x="17" y="0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275" name="Group 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60" y="325"/>
                      <a:ext cx="27" cy="45"/>
                      <a:chOff x="5360" y="325"/>
                      <a:chExt cx="27" cy="45"/>
                    </a:xfrm>
                  </p:grpSpPr>
                  <p:sp>
                    <p:nvSpPr>
                      <p:cNvPr id="1111" name="Freeform 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60" y="325"/>
                        <a:ext cx="27" cy="4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7" y="44"/>
                          </a:cxn>
                          <a:cxn ang="0">
                            <a:pos x="17" y="43"/>
                          </a:cxn>
                          <a:cxn ang="0">
                            <a:pos x="17" y="41"/>
                          </a:cxn>
                          <a:cxn ang="0">
                            <a:pos x="9" y="39"/>
                          </a:cxn>
                          <a:cxn ang="0">
                            <a:pos x="9" y="34"/>
                          </a:cxn>
                          <a:cxn ang="0">
                            <a:pos x="0" y="28"/>
                          </a:cxn>
                          <a:cxn ang="0">
                            <a:pos x="0" y="25"/>
                          </a:cxn>
                          <a:cxn ang="0">
                            <a:pos x="0" y="21"/>
                          </a:cxn>
                          <a:cxn ang="0">
                            <a:pos x="9" y="13"/>
                          </a:cxn>
                          <a:cxn ang="0">
                            <a:pos x="9" y="9"/>
                          </a:cxn>
                          <a:cxn ang="0">
                            <a:pos x="9" y="5"/>
                          </a:cxn>
                          <a:cxn ang="0">
                            <a:pos x="9" y="2"/>
                          </a:cxn>
                          <a:cxn ang="0">
                            <a:pos x="9" y="0"/>
                          </a:cxn>
                          <a:cxn ang="0">
                            <a:pos x="9" y="1"/>
                          </a:cxn>
                          <a:cxn ang="0">
                            <a:pos x="9" y="3"/>
                          </a:cxn>
                          <a:cxn ang="0">
                            <a:pos x="9" y="6"/>
                          </a:cxn>
                          <a:cxn ang="0">
                            <a:pos x="9" y="10"/>
                          </a:cxn>
                          <a:cxn ang="0">
                            <a:pos x="17" y="16"/>
                          </a:cxn>
                          <a:cxn ang="0">
                            <a:pos x="26" y="23"/>
                          </a:cxn>
                          <a:cxn ang="0">
                            <a:pos x="26" y="28"/>
                          </a:cxn>
                          <a:cxn ang="0">
                            <a:pos x="26" y="34"/>
                          </a:cxn>
                          <a:cxn ang="0">
                            <a:pos x="17" y="40"/>
                          </a:cxn>
                          <a:cxn ang="0">
                            <a:pos x="17" y="42"/>
                          </a:cxn>
                          <a:cxn ang="0">
                            <a:pos x="17" y="44"/>
                          </a:cxn>
                        </a:cxnLst>
                        <a:rect l="0" t="0" r="r" b="b"/>
                        <a:pathLst>
                          <a:path w="27" h="45">
                            <a:moveTo>
                              <a:pt x="17" y="44"/>
                            </a:moveTo>
                            <a:lnTo>
                              <a:pt x="17" y="43"/>
                            </a:lnTo>
                            <a:lnTo>
                              <a:pt x="17" y="41"/>
                            </a:lnTo>
                            <a:lnTo>
                              <a:pt x="9" y="39"/>
                            </a:lnTo>
                            <a:lnTo>
                              <a:pt x="9" y="34"/>
                            </a:lnTo>
                            <a:lnTo>
                              <a:pt x="0" y="28"/>
                            </a:lnTo>
                            <a:lnTo>
                              <a:pt x="0" y="25"/>
                            </a:lnTo>
                            <a:lnTo>
                              <a:pt x="0" y="21"/>
                            </a:lnTo>
                            <a:lnTo>
                              <a:pt x="9" y="13"/>
                            </a:lnTo>
                            <a:lnTo>
                              <a:pt x="9" y="9"/>
                            </a:lnTo>
                            <a:lnTo>
                              <a:pt x="9" y="5"/>
                            </a:lnTo>
                            <a:lnTo>
                              <a:pt x="9" y="2"/>
                            </a:lnTo>
                            <a:lnTo>
                              <a:pt x="9" y="0"/>
                            </a:lnTo>
                            <a:lnTo>
                              <a:pt x="9" y="1"/>
                            </a:lnTo>
                            <a:lnTo>
                              <a:pt x="9" y="3"/>
                            </a:lnTo>
                            <a:lnTo>
                              <a:pt x="9" y="6"/>
                            </a:lnTo>
                            <a:lnTo>
                              <a:pt x="9" y="10"/>
                            </a:lnTo>
                            <a:lnTo>
                              <a:pt x="17" y="16"/>
                            </a:lnTo>
                            <a:lnTo>
                              <a:pt x="26" y="23"/>
                            </a:lnTo>
                            <a:lnTo>
                              <a:pt x="26" y="28"/>
                            </a:lnTo>
                            <a:lnTo>
                              <a:pt x="26" y="34"/>
                            </a:lnTo>
                            <a:lnTo>
                              <a:pt x="17" y="40"/>
                            </a:lnTo>
                            <a:lnTo>
                              <a:pt x="17" y="42"/>
                            </a:lnTo>
                            <a:lnTo>
                              <a:pt x="17" y="44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12" name="Freeform 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68" y="325"/>
                        <a:ext cx="17" cy="4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" y="43"/>
                          </a:cxn>
                          <a:cxn ang="0">
                            <a:pos x="16" y="38"/>
                          </a:cxn>
                          <a:cxn ang="0">
                            <a:pos x="0" y="33"/>
                          </a:cxn>
                          <a:cxn ang="0">
                            <a:pos x="0" y="30"/>
                          </a:cxn>
                          <a:cxn ang="0">
                            <a:pos x="0" y="27"/>
                          </a:cxn>
                          <a:cxn ang="0">
                            <a:pos x="0" y="19"/>
                          </a:cxn>
                          <a:cxn ang="0">
                            <a:pos x="0" y="14"/>
                          </a:cxn>
                          <a:cxn ang="0">
                            <a:pos x="0" y="9"/>
                          </a:cxn>
                          <a:cxn ang="0">
                            <a:pos x="0" y="4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17" h="44">
                            <a:moveTo>
                              <a:pt x="16" y="43"/>
                            </a:moveTo>
                            <a:lnTo>
                              <a:pt x="16" y="38"/>
                            </a:lnTo>
                            <a:lnTo>
                              <a:pt x="0" y="33"/>
                            </a:lnTo>
                            <a:lnTo>
                              <a:pt x="0" y="30"/>
                            </a:lnTo>
                            <a:lnTo>
                              <a:pt x="0" y="27"/>
                            </a:lnTo>
                            <a:lnTo>
                              <a:pt x="0" y="19"/>
                            </a:lnTo>
                            <a:lnTo>
                              <a:pt x="0" y="14"/>
                            </a:lnTo>
                            <a:lnTo>
                              <a:pt x="0" y="9"/>
                            </a:lnTo>
                            <a:lnTo>
                              <a:pt x="0" y="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276" name="Group 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00" y="176"/>
                      <a:ext cx="48" cy="23"/>
                      <a:chOff x="5400" y="176"/>
                      <a:chExt cx="48" cy="23"/>
                    </a:xfrm>
                  </p:grpSpPr>
                  <p:sp>
                    <p:nvSpPr>
                      <p:cNvPr id="1114" name="Freeform 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03" y="176"/>
                        <a:ext cx="45" cy="2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"/>
                          </a:cxn>
                          <a:cxn ang="0">
                            <a:pos x="0" y="2"/>
                          </a:cxn>
                          <a:cxn ang="0">
                            <a:pos x="0" y="1"/>
                          </a:cxn>
                          <a:cxn ang="0">
                            <a:pos x="9" y="0"/>
                          </a:cxn>
                          <a:cxn ang="0">
                            <a:pos x="18" y="0"/>
                          </a:cxn>
                          <a:cxn ang="0">
                            <a:pos x="18" y="1"/>
                          </a:cxn>
                          <a:cxn ang="0">
                            <a:pos x="18" y="2"/>
                          </a:cxn>
                          <a:cxn ang="0">
                            <a:pos x="27" y="4"/>
                          </a:cxn>
                          <a:cxn ang="0">
                            <a:pos x="27" y="7"/>
                          </a:cxn>
                          <a:cxn ang="0">
                            <a:pos x="35" y="10"/>
                          </a:cxn>
                          <a:cxn ang="0">
                            <a:pos x="35" y="13"/>
                          </a:cxn>
                          <a:cxn ang="0">
                            <a:pos x="35" y="16"/>
                          </a:cxn>
                          <a:cxn ang="0">
                            <a:pos x="44" y="18"/>
                          </a:cxn>
                          <a:cxn ang="0">
                            <a:pos x="44" y="19"/>
                          </a:cxn>
                          <a:cxn ang="0">
                            <a:pos x="44" y="20"/>
                          </a:cxn>
                          <a:cxn ang="0">
                            <a:pos x="35" y="19"/>
                          </a:cxn>
                          <a:cxn ang="0">
                            <a:pos x="35" y="18"/>
                          </a:cxn>
                          <a:cxn ang="0">
                            <a:pos x="35" y="19"/>
                          </a:cxn>
                          <a:cxn ang="0">
                            <a:pos x="27" y="19"/>
                          </a:cxn>
                          <a:cxn ang="0">
                            <a:pos x="27" y="21"/>
                          </a:cxn>
                          <a:cxn ang="0">
                            <a:pos x="18" y="22"/>
                          </a:cxn>
                          <a:cxn ang="0">
                            <a:pos x="18" y="20"/>
                          </a:cxn>
                          <a:cxn ang="0">
                            <a:pos x="9" y="19"/>
                          </a:cxn>
                          <a:cxn ang="0">
                            <a:pos x="9" y="16"/>
                          </a:cxn>
                          <a:cxn ang="0">
                            <a:pos x="9" y="13"/>
                          </a:cxn>
                          <a:cxn ang="0">
                            <a:pos x="0" y="11"/>
                          </a:cxn>
                          <a:cxn ang="0">
                            <a:pos x="0" y="9"/>
                          </a:cxn>
                          <a:cxn ang="0">
                            <a:pos x="0" y="6"/>
                          </a:cxn>
                          <a:cxn ang="0">
                            <a:pos x="0" y="5"/>
                          </a:cxn>
                        </a:cxnLst>
                        <a:rect l="0" t="0" r="r" b="b"/>
                        <a:pathLst>
                          <a:path w="45" h="23">
                            <a:moveTo>
                              <a:pt x="0" y="5"/>
                            </a:moveTo>
                            <a:lnTo>
                              <a:pt x="0" y="2"/>
                            </a:lnTo>
                            <a:lnTo>
                              <a:pt x="0" y="1"/>
                            </a:lnTo>
                            <a:lnTo>
                              <a:pt x="9" y="0"/>
                            </a:lnTo>
                            <a:lnTo>
                              <a:pt x="18" y="0"/>
                            </a:lnTo>
                            <a:lnTo>
                              <a:pt x="18" y="1"/>
                            </a:lnTo>
                            <a:lnTo>
                              <a:pt x="18" y="2"/>
                            </a:lnTo>
                            <a:lnTo>
                              <a:pt x="27" y="4"/>
                            </a:lnTo>
                            <a:lnTo>
                              <a:pt x="27" y="7"/>
                            </a:lnTo>
                            <a:lnTo>
                              <a:pt x="35" y="10"/>
                            </a:lnTo>
                            <a:lnTo>
                              <a:pt x="35" y="13"/>
                            </a:lnTo>
                            <a:lnTo>
                              <a:pt x="35" y="16"/>
                            </a:lnTo>
                            <a:lnTo>
                              <a:pt x="44" y="18"/>
                            </a:lnTo>
                            <a:lnTo>
                              <a:pt x="44" y="19"/>
                            </a:lnTo>
                            <a:lnTo>
                              <a:pt x="44" y="20"/>
                            </a:lnTo>
                            <a:lnTo>
                              <a:pt x="35" y="19"/>
                            </a:lnTo>
                            <a:lnTo>
                              <a:pt x="35" y="18"/>
                            </a:lnTo>
                            <a:lnTo>
                              <a:pt x="35" y="19"/>
                            </a:lnTo>
                            <a:lnTo>
                              <a:pt x="27" y="19"/>
                            </a:lnTo>
                            <a:lnTo>
                              <a:pt x="27" y="21"/>
                            </a:lnTo>
                            <a:lnTo>
                              <a:pt x="18" y="22"/>
                            </a:lnTo>
                            <a:lnTo>
                              <a:pt x="18" y="20"/>
                            </a:lnTo>
                            <a:lnTo>
                              <a:pt x="9" y="19"/>
                            </a:lnTo>
                            <a:lnTo>
                              <a:pt x="9" y="16"/>
                            </a:lnTo>
                            <a:lnTo>
                              <a:pt x="9" y="13"/>
                            </a:lnTo>
                            <a:lnTo>
                              <a:pt x="0" y="11"/>
                            </a:lnTo>
                            <a:lnTo>
                              <a:pt x="0" y="9"/>
                            </a:lnTo>
                            <a:lnTo>
                              <a:pt x="0" y="6"/>
                            </a:lnTo>
                            <a:lnTo>
                              <a:pt x="0" y="5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15" name="Freeform 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00" y="181"/>
                        <a:ext cx="45" cy="1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9" y="0"/>
                          </a:cxn>
                          <a:cxn ang="0">
                            <a:pos x="9" y="1"/>
                          </a:cxn>
                          <a:cxn ang="0">
                            <a:pos x="18" y="1"/>
                          </a:cxn>
                          <a:cxn ang="0">
                            <a:pos x="18" y="2"/>
                          </a:cxn>
                          <a:cxn ang="0">
                            <a:pos x="18" y="3"/>
                          </a:cxn>
                          <a:cxn ang="0">
                            <a:pos x="27" y="5"/>
                          </a:cxn>
                          <a:cxn ang="0">
                            <a:pos x="27" y="6"/>
                          </a:cxn>
                          <a:cxn ang="0">
                            <a:pos x="35" y="7"/>
                          </a:cxn>
                          <a:cxn ang="0">
                            <a:pos x="35" y="10"/>
                          </a:cxn>
                          <a:cxn ang="0">
                            <a:pos x="44" y="13"/>
                          </a:cxn>
                          <a:cxn ang="0">
                            <a:pos x="44" y="14"/>
                          </a:cxn>
                          <a:cxn ang="0">
                            <a:pos x="44" y="16"/>
                          </a:cxn>
                        </a:cxnLst>
                        <a:rect l="0" t="0" r="r" b="b"/>
                        <a:pathLst>
                          <a:path w="45" h="17">
                            <a:moveTo>
                              <a:pt x="0" y="0"/>
                            </a:moveTo>
                            <a:lnTo>
                              <a:pt x="9" y="0"/>
                            </a:lnTo>
                            <a:lnTo>
                              <a:pt x="9" y="1"/>
                            </a:lnTo>
                            <a:lnTo>
                              <a:pt x="18" y="1"/>
                            </a:lnTo>
                            <a:lnTo>
                              <a:pt x="18" y="2"/>
                            </a:lnTo>
                            <a:lnTo>
                              <a:pt x="18" y="3"/>
                            </a:lnTo>
                            <a:lnTo>
                              <a:pt x="27" y="5"/>
                            </a:lnTo>
                            <a:lnTo>
                              <a:pt x="27" y="6"/>
                            </a:lnTo>
                            <a:lnTo>
                              <a:pt x="35" y="7"/>
                            </a:lnTo>
                            <a:lnTo>
                              <a:pt x="35" y="10"/>
                            </a:lnTo>
                            <a:lnTo>
                              <a:pt x="44" y="13"/>
                            </a:lnTo>
                            <a:lnTo>
                              <a:pt x="44" y="14"/>
                            </a:lnTo>
                            <a:lnTo>
                              <a:pt x="44" y="16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1119" name="Rectangle 95"/>
                <p:cNvSpPr>
                  <a:spLocks noChangeArrowheads="1"/>
                </p:cNvSpPr>
                <p:nvPr/>
              </p:nvSpPr>
              <p:spPr bwMode="auto">
                <a:xfrm>
                  <a:off x="5415" y="388"/>
                  <a:ext cx="102" cy="4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0" name="Rectangle 96"/>
                <p:cNvSpPr>
                  <a:spLocks noChangeArrowheads="1"/>
                </p:cNvSpPr>
                <p:nvPr/>
              </p:nvSpPr>
              <p:spPr bwMode="auto">
                <a:xfrm>
                  <a:off x="5320" y="347"/>
                  <a:ext cx="288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700" b="1" i="0">
                      <a:latin typeface="Arial Narrow" charset="0"/>
                    </a:rPr>
                    <a:t>1876</a:t>
                  </a:r>
                </a:p>
              </p:txBody>
            </p:sp>
          </p:grpSp>
        </p:grpSp>
        <p:grpSp>
          <p:nvGrpSpPr>
            <p:cNvPr id="10251" name="Group 105"/>
            <p:cNvGrpSpPr>
              <a:grpSpLocks/>
            </p:cNvGrpSpPr>
            <p:nvPr/>
          </p:nvGrpSpPr>
          <p:grpSpPr bwMode="auto">
            <a:xfrm>
              <a:off x="5176" y="2"/>
              <a:ext cx="583" cy="584"/>
              <a:chOff x="5176" y="2"/>
              <a:chExt cx="583" cy="584"/>
            </a:xfrm>
          </p:grpSpPr>
          <p:sp>
            <p:nvSpPr>
              <p:cNvPr id="1123" name="Oval 99"/>
              <p:cNvSpPr>
                <a:spLocks noChangeArrowheads="1"/>
              </p:cNvSpPr>
              <p:nvPr/>
            </p:nvSpPr>
            <p:spPr bwMode="auto">
              <a:xfrm rot="19800000">
                <a:off x="5378" y="2"/>
                <a:ext cx="176" cy="583"/>
              </a:xfrm>
              <a:prstGeom prst="ellips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Oval 100"/>
              <p:cNvSpPr>
                <a:spLocks noChangeArrowheads="1"/>
              </p:cNvSpPr>
              <p:nvPr/>
            </p:nvSpPr>
            <p:spPr bwMode="auto">
              <a:xfrm rot="1800000">
                <a:off x="5378" y="3"/>
                <a:ext cx="176" cy="583"/>
              </a:xfrm>
              <a:prstGeom prst="ellips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Oval 101"/>
              <p:cNvSpPr>
                <a:spLocks noChangeArrowheads="1"/>
              </p:cNvSpPr>
              <p:nvPr/>
            </p:nvSpPr>
            <p:spPr bwMode="auto">
              <a:xfrm>
                <a:off x="5176" y="205"/>
                <a:ext cx="583" cy="176"/>
              </a:xfrm>
              <a:prstGeom prst="ellips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Oval 102"/>
              <p:cNvSpPr>
                <a:spLocks noChangeArrowheads="1"/>
              </p:cNvSpPr>
              <p:nvPr/>
            </p:nvSpPr>
            <p:spPr bwMode="auto">
              <a:xfrm>
                <a:off x="5193" y="245"/>
                <a:ext cx="23" cy="2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Oval 103"/>
              <p:cNvSpPr>
                <a:spLocks noChangeArrowheads="1"/>
              </p:cNvSpPr>
              <p:nvPr/>
            </p:nvSpPr>
            <p:spPr bwMode="auto">
              <a:xfrm>
                <a:off x="5546" y="527"/>
                <a:ext cx="24" cy="23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Oval 104"/>
              <p:cNvSpPr>
                <a:spLocks noChangeArrowheads="1"/>
              </p:cNvSpPr>
              <p:nvPr/>
            </p:nvSpPr>
            <p:spPr bwMode="auto">
              <a:xfrm>
                <a:off x="5619" y="87"/>
                <a:ext cx="24" cy="23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31" name="Line 107"/>
          <p:cNvSpPr>
            <a:spLocks noChangeShapeType="1"/>
          </p:cNvSpPr>
          <p:nvPr/>
        </p:nvSpPr>
        <p:spPr bwMode="auto">
          <a:xfrm>
            <a:off x="306388" y="6553200"/>
            <a:ext cx="8685212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32" name="Rectangle 108"/>
          <p:cNvSpPr>
            <a:spLocks noChangeArrowheads="1"/>
          </p:cNvSpPr>
          <p:nvPr/>
        </p:nvSpPr>
        <p:spPr bwMode="auto">
          <a:xfrm>
            <a:off x="228600" y="6553200"/>
            <a:ext cx="274320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chemeClr val="hlink"/>
                </a:solidFill>
                <a:latin typeface="Times New Roman" charset="0"/>
              </a:rPr>
              <a:t>R. G.</a:t>
            </a:r>
            <a:r>
              <a:rPr lang="en-US" sz="1400" b="1" baseline="0" dirty="0" smtClean="0">
                <a:solidFill>
                  <a:schemeClr val="hlink"/>
                </a:solidFill>
                <a:latin typeface="Times New Roman" charset="0"/>
              </a:rPr>
              <a:t> McClarren </a:t>
            </a:r>
            <a:r>
              <a:rPr lang="en-US" sz="1400" b="1" dirty="0" smtClean="0">
                <a:solidFill>
                  <a:schemeClr val="hlink"/>
                </a:solidFill>
                <a:latin typeface="Times New Roman" charset="0"/>
              </a:rPr>
              <a:t>and M. L. Adams </a:t>
            </a:r>
            <a:endParaRPr lang="en-US" sz="1400" b="1" dirty="0">
              <a:solidFill>
                <a:schemeClr val="hlink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Clr>
          <a:schemeClr val="hlink"/>
        </a:buClr>
        <a:buSzPct val="100000"/>
        <a:buFont typeface="Wingdings" charset="2"/>
        <a:buChar char="u"/>
        <a:tabLst>
          <a:tab pos="0" algn="l"/>
        </a:tabLs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8925" algn="l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Clr>
          <a:schemeClr val="hlink"/>
        </a:buClr>
        <a:buSzPct val="100000"/>
        <a:buFont typeface="Wingdings" charset="2"/>
        <a:buChar char="Ø"/>
        <a:tabLst>
          <a:tab pos="0" algn="l"/>
        </a:tabLst>
        <a:defRPr b="1" i="1">
          <a:solidFill>
            <a:schemeClr val="tx1"/>
          </a:solidFill>
          <a:latin typeface="+mn-lt"/>
          <a:ea typeface="ＭＳ Ｐゴシック" charset="-128"/>
        </a:defRPr>
      </a:lvl2pPr>
      <a:lvl3pPr marL="1084263" indent="-280988" algn="l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SzPct val="100000"/>
        <a:buFont typeface="Arial"/>
        <a:buChar char="•"/>
        <a:tabLst>
          <a:tab pos="0" algn="l"/>
        </a:tabLst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489075" indent="-2905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hlink"/>
        </a:buClr>
        <a:buSzPct val="100000"/>
        <a:buFont typeface="Arial"/>
        <a:buChar char="•"/>
        <a:tabLst>
          <a:tab pos="0" algn="l"/>
        </a:tabLst>
        <a:defRPr sz="1400" i="1">
          <a:solidFill>
            <a:schemeClr val="tx1"/>
          </a:solidFill>
          <a:latin typeface="+mn-lt"/>
          <a:ea typeface="ＭＳ Ｐゴシック" charset="-128"/>
        </a:defRPr>
      </a:lvl4pPr>
      <a:lvl5pPr marL="1884363" indent="-2809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hlink"/>
        </a:buClr>
        <a:buSzPct val="100000"/>
        <a:buFont typeface="Arial"/>
        <a:buChar char="•"/>
        <a:tabLst>
          <a:tab pos="0" algn="l"/>
        </a:tabLst>
        <a:defRPr sz="1200">
          <a:solidFill>
            <a:schemeClr val="tx1"/>
          </a:solidFill>
          <a:latin typeface="+mn-lt"/>
          <a:ea typeface="ＭＳ Ｐゴシック" charset="-128"/>
        </a:defRPr>
      </a:lvl5pPr>
      <a:lvl6pPr marL="2341563" indent="-2809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hlink"/>
        </a:buClr>
        <a:buSzPct val="100000"/>
        <a:buFont typeface="Symbol" pitchFamily="18" charset="2"/>
        <a:buChar char="·"/>
        <a:tabLst>
          <a:tab pos="0" algn="l"/>
        </a:tabLst>
        <a:defRPr sz="1200">
          <a:solidFill>
            <a:schemeClr val="tx1"/>
          </a:solidFill>
          <a:latin typeface="+mn-lt"/>
        </a:defRPr>
      </a:lvl6pPr>
      <a:lvl7pPr marL="2798763" indent="-2809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hlink"/>
        </a:buClr>
        <a:buSzPct val="100000"/>
        <a:buFont typeface="Symbol" pitchFamily="18" charset="2"/>
        <a:buChar char="·"/>
        <a:tabLst>
          <a:tab pos="0" algn="l"/>
        </a:tabLst>
        <a:defRPr sz="1200">
          <a:solidFill>
            <a:schemeClr val="tx1"/>
          </a:solidFill>
          <a:latin typeface="+mn-lt"/>
        </a:defRPr>
      </a:lvl7pPr>
      <a:lvl8pPr marL="3255963" indent="-2809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hlink"/>
        </a:buClr>
        <a:buSzPct val="100000"/>
        <a:buFont typeface="Symbol" pitchFamily="18" charset="2"/>
        <a:buChar char="·"/>
        <a:tabLst>
          <a:tab pos="0" algn="l"/>
        </a:tabLst>
        <a:defRPr sz="1200">
          <a:solidFill>
            <a:schemeClr val="tx1"/>
          </a:solidFill>
          <a:latin typeface="+mn-lt"/>
        </a:defRPr>
      </a:lvl8pPr>
      <a:lvl9pPr marL="3713163" indent="-2809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hlink"/>
        </a:buClr>
        <a:buSzPct val="100000"/>
        <a:buFont typeface="Symbol" pitchFamily="18" charset="2"/>
        <a:buChar char="·"/>
        <a:tabLst>
          <a:tab pos="0" algn="l"/>
        </a:tabLst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df"/><Relationship Id="rId5" Type="http://schemas.openxmlformats.org/officeDocument/2006/relationships/image" Target="../media/image13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df"/><Relationship Id="rId3" Type="http://schemas.openxmlformats.org/officeDocument/2006/relationships/image" Target="../media/image11.png"/><Relationship Id="rId6" Type="http://schemas.openxmlformats.org/officeDocument/2006/relationships/image" Target="../media/image14.pdf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df"/><Relationship Id="rId3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df"/><Relationship Id="rId3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df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tiff"/><Relationship Id="rId3" Type="http://schemas.openxmlformats.org/officeDocument/2006/relationships/image" Target="../media/image27.pdf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df"/><Relationship Id="rId5" Type="http://schemas.openxmlformats.org/officeDocument/2006/relationships/image" Target="../media/image32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df"/><Relationship Id="rId3" Type="http://schemas.openxmlformats.org/officeDocument/2006/relationships/image" Target="../media/image30.png"/><Relationship Id="rId6" Type="http://schemas.openxmlformats.org/officeDocument/2006/relationships/image" Target="../media/image33.pd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df"/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4" Type="http://schemas.openxmlformats.org/officeDocument/2006/relationships/image" Target="../media/image42.png"/><Relationship Id="rId4" Type="http://schemas.openxmlformats.org/officeDocument/2006/relationships/tags" Target="../tags/tag4.xml"/><Relationship Id="rId7" Type="http://schemas.openxmlformats.org/officeDocument/2006/relationships/image" Target="../media/image37.pdf"/><Relationship Id="rId11" Type="http://schemas.openxmlformats.org/officeDocument/2006/relationships/image" Target="../media/image39.png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6" Type="http://schemas.openxmlformats.org/officeDocument/2006/relationships/chart" Target="../charts/chart2.xml"/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10" Type="http://schemas.openxmlformats.org/officeDocument/2006/relationships/image" Target="../media/image38.gif"/><Relationship Id="rId5" Type="http://schemas.openxmlformats.org/officeDocument/2006/relationships/tags" Target="../tags/tag5.xml"/><Relationship Id="rId15" Type="http://schemas.openxmlformats.org/officeDocument/2006/relationships/image" Target="../media/image43.png"/><Relationship Id="rId12" Type="http://schemas.openxmlformats.org/officeDocument/2006/relationships/image" Target="../media/image40.png"/><Relationship Id="rId2" Type="http://schemas.openxmlformats.org/officeDocument/2006/relationships/tags" Target="../tags/tag2.xml"/><Relationship Id="rId9" Type="http://schemas.openxmlformats.org/officeDocument/2006/relationships/chart" Target="../charts/chart1.xml"/><Relationship Id="rId3" Type="http://schemas.openxmlformats.org/officeDocument/2006/relationships/tags" Target="../tags/tag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df"/><Relationship Id="rId3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8"/>
          <p:cNvSpPr>
            <a:spLocks noGrp="1" noChangeArrowheads="1"/>
          </p:cNvSpPr>
          <p:nvPr>
            <p:ph type="ctrTitle"/>
          </p:nvPr>
        </p:nvSpPr>
        <p:spPr>
          <a:xfrm>
            <a:off x="533400" y="838200"/>
            <a:ext cx="8077200" cy="1752600"/>
          </a:xfrm>
        </p:spPr>
        <p:txBody>
          <a:bodyPr/>
          <a:lstStyle/>
          <a:p>
            <a:r>
              <a:rPr lang="en-US" sz="3600" dirty="0" smtClean="0"/>
              <a:t>Uncertainty Quantification, Predictive Science, and Related Topics</a:t>
            </a:r>
            <a:endParaRPr lang="en-US" sz="3600" b="0" dirty="0">
              <a:solidFill>
                <a:srgbClr val="FF0000"/>
              </a:solidFill>
            </a:endParaRPr>
          </a:p>
        </p:txBody>
      </p:sp>
      <p:sp>
        <p:nvSpPr>
          <p:cNvPr id="11267" name="Rectangle 1029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8305800" cy="2590800"/>
          </a:xfrm>
        </p:spPr>
        <p:txBody>
          <a:bodyPr/>
          <a:lstStyle/>
          <a:p>
            <a:r>
              <a:rPr lang="en-US" sz="2400" dirty="0" smtClean="0"/>
              <a:t>Ryan McClarren and Marvin </a:t>
            </a:r>
            <a:r>
              <a:rPr lang="en-US" sz="2400" dirty="0"/>
              <a:t>Adams</a:t>
            </a:r>
          </a:p>
          <a:p>
            <a:r>
              <a:rPr lang="en-US" sz="2400" dirty="0">
                <a:solidFill>
                  <a:schemeClr val="hlink"/>
                </a:solidFill>
              </a:rPr>
              <a:t>Texas A&amp;M Nuclear </a:t>
            </a:r>
            <a:r>
              <a:rPr lang="en-US" sz="2400" dirty="0" smtClean="0">
                <a:solidFill>
                  <a:schemeClr val="hlink"/>
                </a:solidFill>
              </a:rPr>
              <a:t>Engineering</a:t>
            </a:r>
          </a:p>
          <a:p>
            <a:endParaRPr lang="en-US" sz="2400" dirty="0" smtClean="0"/>
          </a:p>
          <a:p>
            <a:r>
              <a:rPr lang="en-US" sz="2400" dirty="0" smtClean="0"/>
              <a:t>Sun River Workshop on </a:t>
            </a:r>
            <a:r>
              <a:rPr lang="en-US" sz="2400" dirty="0" err="1" smtClean="0"/>
              <a:t>Multiphysics</a:t>
            </a:r>
            <a:r>
              <a:rPr lang="en-US" sz="2400" dirty="0" smtClean="0"/>
              <a:t> Methods</a:t>
            </a:r>
          </a:p>
          <a:p>
            <a:r>
              <a:rPr lang="en-US" sz="2400" dirty="0" smtClean="0"/>
              <a:t>June 7-10,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 drilling down.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should I believe this radiation transport calculation is an adequate representation of reality. </a:t>
            </a:r>
          </a:p>
          <a:p>
            <a:pPr lvl="1"/>
            <a:r>
              <a:rPr lang="en-US" dirty="0" smtClean="0"/>
              <a:t>Our </a:t>
            </a:r>
            <a:r>
              <a:rPr lang="en-US" dirty="0" smtClean="0">
                <a:solidFill>
                  <a:srgbClr val="FF0000"/>
                </a:solidFill>
              </a:rPr>
              <a:t>experts judged </a:t>
            </a:r>
            <a:r>
              <a:rPr lang="en-US" dirty="0" smtClean="0"/>
              <a:t>that the transport equation neglecting refraction, polarization, particle-particle interactions,  etc. is adequate for our energy regime and materials of interest.</a:t>
            </a:r>
          </a:p>
          <a:p>
            <a:r>
              <a:rPr lang="en-US" dirty="0" smtClean="0"/>
              <a:t>Why should I believe you’re correctly solving the transport equation</a:t>
            </a:r>
          </a:p>
          <a:p>
            <a:pPr lvl="1"/>
            <a:r>
              <a:rPr lang="en-US" dirty="0" smtClean="0"/>
              <a:t>We have a large </a:t>
            </a:r>
            <a:r>
              <a:rPr lang="en-US" dirty="0" smtClean="0">
                <a:solidFill>
                  <a:srgbClr val="008000"/>
                </a:solidFill>
              </a:rPr>
              <a:t>verification </a:t>
            </a:r>
            <a:r>
              <a:rPr lang="en-US" dirty="0" smtClean="0"/>
              <a:t>suite that solves problems in the same regimes and exercises all parts of the code</a:t>
            </a:r>
          </a:p>
          <a:p>
            <a:pPr lvl="2"/>
            <a:r>
              <a:rPr lang="en-US" dirty="0" smtClean="0"/>
              <a:t>Here one could link to descriptions of the verification problems.</a:t>
            </a:r>
          </a:p>
          <a:p>
            <a:r>
              <a:rPr lang="en-US" dirty="0" smtClean="0"/>
              <a:t>Why should I believe there isn’t a bug you’ve missed</a:t>
            </a:r>
          </a:p>
          <a:p>
            <a:pPr lvl="1"/>
            <a:r>
              <a:rPr lang="en-US" dirty="0" smtClean="0"/>
              <a:t>We can’t guarantee there is not a bug, but we have adopted SQA practices</a:t>
            </a:r>
          </a:p>
          <a:p>
            <a:pPr lvl="2"/>
            <a:r>
              <a:rPr lang="en-US" dirty="0" smtClean="0"/>
              <a:t>Web-based bug tracker</a:t>
            </a:r>
          </a:p>
          <a:p>
            <a:pPr lvl="2"/>
            <a:r>
              <a:rPr lang="en-US" dirty="0" smtClean="0"/>
              <a:t>Links to unit tests</a:t>
            </a:r>
          </a:p>
          <a:p>
            <a:pPr lvl="2"/>
            <a:r>
              <a:rPr lang="en-US" dirty="0" smtClean="0"/>
              <a:t>Nightly regression tests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D492AC1-C966-BE42-8741-B28374A52E0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system is a living document.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one could print it out, it would read like a choose-your-own adventure book</a:t>
            </a:r>
          </a:p>
          <a:p>
            <a:pPr lvl="1"/>
            <a:r>
              <a:rPr lang="en-US" dirty="0" smtClean="0"/>
              <a:t>Every entry links to many other entries</a:t>
            </a:r>
          </a:p>
          <a:p>
            <a:r>
              <a:rPr lang="en-US" dirty="0" smtClean="0"/>
              <a:t>An online system, such as a wiki makes sense</a:t>
            </a:r>
          </a:p>
          <a:p>
            <a:pPr lvl="1"/>
            <a:r>
              <a:rPr lang="en-US" dirty="0" smtClean="0"/>
              <a:t>Reader can follow links at a whim</a:t>
            </a:r>
          </a:p>
          <a:p>
            <a:pPr lvl="1"/>
            <a:r>
              <a:rPr lang="en-US" dirty="0" smtClean="0"/>
              <a:t>Researchers can add tests, verification problems, analysis as they are created.</a:t>
            </a:r>
          </a:p>
          <a:p>
            <a:r>
              <a:rPr lang="en-US" dirty="0" smtClean="0"/>
              <a:t>Can also include links to journal articles, reports, etc.</a:t>
            </a:r>
          </a:p>
          <a:p>
            <a:pPr lvl="1"/>
            <a:r>
              <a:rPr lang="en-US" u="sng" dirty="0" smtClean="0">
                <a:solidFill>
                  <a:srgbClr val="0000FF"/>
                </a:solidFill>
              </a:rPr>
              <a:t>Recent experimental evidenc</a:t>
            </a:r>
            <a:r>
              <a:rPr lang="en-US" dirty="0" smtClean="0">
                <a:solidFill>
                  <a:srgbClr val="0000FF"/>
                </a:solidFill>
              </a:rPr>
              <a:t>e</a:t>
            </a:r>
            <a:r>
              <a:rPr lang="en-US" dirty="0" smtClean="0"/>
              <a:t> has demonstrated that the microscopic cross-section for photon-photon scattering for photons in the </a:t>
            </a:r>
            <a:r>
              <a:rPr lang="en-US" dirty="0" err="1" smtClean="0"/>
              <a:t>eV</a:t>
            </a:r>
            <a:r>
              <a:rPr lang="en-US" dirty="0" smtClean="0"/>
              <a:t> energy range is on the order of 10</a:t>
            </a:r>
            <a:r>
              <a:rPr lang="en-US" baseline="30000" dirty="0" smtClean="0"/>
              <a:t>−60</a:t>
            </a:r>
            <a:r>
              <a:rPr lang="en-US" dirty="0" smtClean="0"/>
              <a:t> cm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This structure will tell you where the gaps in your evidence system</a:t>
            </a:r>
          </a:p>
          <a:p>
            <a:pPr lvl="1"/>
            <a:r>
              <a:rPr lang="en-US" dirty="0" smtClean="0"/>
              <a:t>The leaves of the tree should not invite another question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D492AC1-C966-BE42-8741-B28374A52E0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Aleatory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epistemic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</a:t>
            </a:r>
            <a:r>
              <a:rPr lang="en-US" baseline="0" dirty="0" smtClean="0"/>
              <a:t> example (car braking system?)</a:t>
            </a:r>
          </a:p>
          <a:p>
            <a:pPr lvl="1"/>
            <a:r>
              <a:rPr lang="en-US" dirty="0" smtClean="0"/>
              <a:t>If I tell you there is a “0.1% chance of failure” – what does this mean?</a:t>
            </a:r>
            <a:endParaRPr lang="en-US" baseline="0" dirty="0" smtClean="0"/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Scenario 1</a:t>
            </a:r>
            <a:r>
              <a:rPr lang="en-US" dirty="0" smtClean="0"/>
              <a:t>:  tolerances are tightly controlled – all systems perform essentially identically.  Uncertainty stems from lack of knowledge of material properties ... we judge that there’s a 0.1% chance that the material properties are such that the brakes will fail in a certain situation.</a:t>
            </a:r>
          </a:p>
          <a:p>
            <a:pPr lvl="2"/>
            <a:r>
              <a:rPr lang="en-US" baseline="0" dirty="0" smtClean="0"/>
              <a:t>here,</a:t>
            </a:r>
            <a:r>
              <a:rPr lang="en-US" dirty="0" smtClean="0"/>
              <a:t> there is a 0.1% chance that </a:t>
            </a:r>
            <a:r>
              <a:rPr lang="en-US" dirty="0" smtClean="0">
                <a:effectLst>
                  <a:glow rad="101600">
                    <a:schemeClr val="accent2">
                      <a:alpha val="75000"/>
                    </a:schemeClr>
                  </a:glow>
                </a:effectLst>
              </a:rPr>
              <a:t>ALL THE CARS WILL FAIL</a:t>
            </a:r>
          </a:p>
          <a:p>
            <a:pPr lvl="2"/>
            <a:r>
              <a:rPr lang="en-US" dirty="0" smtClean="0"/>
              <a:t>uncertainty dominated by </a:t>
            </a:r>
            <a:r>
              <a:rPr lang="en-US" dirty="0" smtClean="0">
                <a:solidFill>
                  <a:srgbClr val="008000"/>
                </a:solidFill>
              </a:rPr>
              <a:t>EPISTEMIC </a:t>
            </a:r>
            <a:r>
              <a:rPr lang="en-US" dirty="0" smtClean="0"/>
              <a:t>(lack of knowledge)</a:t>
            </a:r>
          </a:p>
          <a:p>
            <a:pPr lvl="1"/>
            <a:r>
              <a:rPr lang="en-US" dirty="0" smtClean="0">
                <a:solidFill>
                  <a:srgbClr val="FF0033"/>
                </a:solidFill>
              </a:rPr>
              <a:t>S</a:t>
            </a:r>
            <a:r>
              <a:rPr lang="en-US" baseline="0" dirty="0" smtClean="0">
                <a:solidFill>
                  <a:srgbClr val="FF0033"/>
                </a:solidFill>
              </a:rPr>
              <a:t>cenario</a:t>
            </a:r>
            <a:r>
              <a:rPr lang="en-US" dirty="0" smtClean="0">
                <a:solidFill>
                  <a:srgbClr val="FF0033"/>
                </a:solidFill>
              </a:rPr>
              <a:t> 2</a:t>
            </a:r>
            <a:r>
              <a:rPr lang="en-US" dirty="0" smtClean="0"/>
              <a:t>:  design is robust to variations in material props within their uncertain ranges, but not robust to manufacturing variations.  Analysis says that 0.1% of the cars will have a problem.</a:t>
            </a:r>
          </a:p>
          <a:p>
            <a:pPr lvl="2"/>
            <a:r>
              <a:rPr lang="en-US" baseline="0" dirty="0" smtClean="0"/>
              <a:t>uncertainty dominated by </a:t>
            </a:r>
            <a:r>
              <a:rPr lang="en-US" baseline="0" dirty="0" smtClean="0">
                <a:solidFill>
                  <a:srgbClr val="008000"/>
                </a:solidFill>
              </a:rPr>
              <a:t>ALEATORY </a:t>
            </a:r>
            <a:r>
              <a:rPr lang="en-US" baseline="0" dirty="0" smtClean="0"/>
              <a:t>(random/inherent variability)</a:t>
            </a:r>
          </a:p>
          <a:p>
            <a:r>
              <a:rPr lang="en-US" baseline="0" dirty="0" smtClean="0"/>
              <a:t>Lets go to the big </a:t>
            </a:r>
            <a:r>
              <a:rPr lang="en-US" baseline="0" dirty="0" err="1" smtClean="0"/>
              <a:t>pic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D492AC1-C966-BE42-8741-B28374A52E0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Each piece of the coupled VU picture must be addressed. </a:t>
            </a:r>
            <a:r>
              <a:rPr lang="en-US" sz="1800" dirty="0" smtClean="0"/>
              <a:t>(Graphic version</a:t>
            </a:r>
            <a:r>
              <a:rPr lang="en-US" sz="1800" baseline="0" dirty="0" smtClean="0"/>
              <a:t> 6.2.1)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D492AC1-C966-BE42-8741-B28374A52E0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857750" y="5054600"/>
            <a:ext cx="2606675" cy="584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en-US" sz="1600" b="1">
                <a:solidFill>
                  <a:srgbClr val="0000FF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simulated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1600" b="1">
                <a:solidFill>
                  <a:srgbClr val="0000FF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values (Y</a:t>
            </a:r>
            <a:r>
              <a:rPr lang="en-US" sz="1600" b="1" baseline="-25000">
                <a:solidFill>
                  <a:srgbClr val="0000FF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s</a:t>
            </a:r>
            <a:r>
              <a:rPr lang="en-US" sz="1600" b="1">
                <a:solidFill>
                  <a:srgbClr val="0000FF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)</a:t>
            </a:r>
            <a:endParaRPr lang="en-US" sz="1600" b="1">
              <a:latin typeface="Arial Narrow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965700" y="3606800"/>
            <a:ext cx="1895475" cy="1122363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tIns="0" anchor="ctr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8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simulation </a:t>
            </a:r>
            <a:br>
              <a:rPr lang="en-US" sz="18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18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= math model </a:t>
            </a:r>
            <a:br>
              <a:rPr lang="en-US" sz="18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18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 + </a:t>
            </a:r>
            <a:r>
              <a:rPr lang="en-US" sz="1800" b="1">
                <a:solidFill>
                  <a:srgbClr val="FF00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num. error</a:t>
            </a:r>
            <a:r>
              <a:rPr lang="en-US" sz="18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br>
              <a:rPr lang="en-US" sz="18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18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 + </a:t>
            </a:r>
            <a:r>
              <a:rPr lang="en-US" sz="1800" b="1">
                <a:solidFill>
                  <a:srgbClr val="CC33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bugs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3551238" y="1674813"/>
            <a:ext cx="2263775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381000" y="3049588"/>
            <a:ext cx="1892300" cy="838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measured values (</a:t>
            </a:r>
            <a:r>
              <a:rPr lang="en-US" sz="1600" b="1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Y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) </a:t>
            </a:r>
            <a:b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=</a:t>
            </a:r>
            <a:r>
              <a:rPr lang="en-US" sz="1600" b="1">
                <a:solidFill>
                  <a:srgbClr val="00808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1600" b="1">
                <a:solidFill>
                  <a:srgbClr val="0080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true mean values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b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+ </a:t>
            </a:r>
            <a:r>
              <a:rPr lang="en-US" sz="1600" b="1">
                <a:solidFill>
                  <a:srgbClr val="FF00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error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b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+ </a:t>
            </a:r>
            <a:r>
              <a:rPr lang="en-US" sz="1600" b="1">
                <a:solidFill>
                  <a:srgbClr val="993366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variability</a:t>
            </a:r>
          </a:p>
        </p:txBody>
      </p:sp>
      <p:sp>
        <p:nvSpPr>
          <p:cNvPr id="10" name="Line 25"/>
          <p:cNvSpPr>
            <a:spLocks noChangeShapeType="1"/>
          </p:cNvSpPr>
          <p:nvPr/>
        </p:nvSpPr>
        <p:spPr bwMode="auto">
          <a:xfrm>
            <a:off x="1414463" y="1692275"/>
            <a:ext cx="1587" cy="1363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26"/>
          <p:cNvSpPr>
            <a:spLocks noChangeShapeType="1"/>
          </p:cNvSpPr>
          <p:nvPr/>
        </p:nvSpPr>
        <p:spPr bwMode="auto">
          <a:xfrm>
            <a:off x="5811838" y="1693863"/>
            <a:ext cx="554037" cy="5032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27"/>
          <p:cNvSpPr>
            <a:spLocks noChangeShapeType="1"/>
          </p:cNvSpPr>
          <p:nvPr/>
        </p:nvSpPr>
        <p:spPr bwMode="auto">
          <a:xfrm>
            <a:off x="5815013" y="1682750"/>
            <a:ext cx="2071687" cy="503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 flipH="1">
            <a:off x="5892800" y="3321050"/>
            <a:ext cx="1338263" cy="277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29"/>
          <p:cNvSpPr>
            <a:spLocks noChangeShapeType="1"/>
          </p:cNvSpPr>
          <p:nvPr/>
        </p:nvSpPr>
        <p:spPr bwMode="auto">
          <a:xfrm flipH="1">
            <a:off x="5881688" y="3108325"/>
            <a:ext cx="3175" cy="498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30"/>
          <p:cNvSpPr>
            <a:spLocks noChangeShapeType="1"/>
          </p:cNvSpPr>
          <p:nvPr/>
        </p:nvSpPr>
        <p:spPr bwMode="auto">
          <a:xfrm>
            <a:off x="3538538" y="3081338"/>
            <a:ext cx="2328862" cy="515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490788" y="2200275"/>
            <a:ext cx="1425575" cy="8969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Math model </a:t>
            </a:r>
            <a:b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 = </a:t>
            </a:r>
            <a:r>
              <a:rPr lang="en-US" sz="1600" b="1">
                <a:solidFill>
                  <a:srgbClr val="0080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reality 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 +</a:t>
            </a:r>
            <a:r>
              <a:rPr lang="en-US" sz="1600" b="1">
                <a:solidFill>
                  <a:srgbClr val="FF00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model error</a:t>
            </a:r>
            <a:endParaRPr lang="en-US" sz="1600" b="1">
              <a:latin typeface="Arial Narrow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497513" y="2193925"/>
            <a:ext cx="15367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input =</a:t>
            </a:r>
            <a:r>
              <a:rPr lang="en-US" sz="1600" b="1">
                <a:solidFill>
                  <a:srgbClr val="0080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nature 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+ </a:t>
            </a:r>
            <a:r>
              <a:rPr lang="en-US" sz="1600" b="1">
                <a:solidFill>
                  <a:srgbClr val="993366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uncertainty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b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+ </a:t>
            </a:r>
            <a:r>
              <a:rPr lang="en-US" sz="1600" b="1">
                <a:solidFill>
                  <a:srgbClr val="FF00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approxs.</a:t>
            </a:r>
          </a:p>
          <a:p>
            <a:pPr>
              <a:lnSpc>
                <a:spcPct val="80000"/>
              </a:lnSpc>
            </a:pPr>
            <a:r>
              <a:rPr lang="en-US" sz="1600" b="1">
                <a:solidFill>
                  <a:schemeClr val="hlink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+</a:t>
            </a:r>
            <a:r>
              <a:rPr lang="en-US" sz="1600" b="1">
                <a:solidFill>
                  <a:schemeClr val="hlink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1600" b="1">
                <a:solidFill>
                  <a:srgbClr val="CC33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bugs 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(</a:t>
            </a:r>
            <a:r>
              <a:rPr lang="en-US" sz="1600" b="1" i="1">
                <a:solidFill>
                  <a:srgbClr val="000099"/>
                </a:solidFill>
                <a:latin typeface="Symbol" pitchFamily="-112" charset="2"/>
                <a:ea typeface="ＭＳ Ｐゴシック" pitchFamily="-112" charset="-128"/>
                <a:cs typeface="ＭＳ Ｐゴシック" pitchFamily="-112" charset="-128"/>
              </a:rPr>
              <a:t>q</a:t>
            </a:r>
            <a:r>
              <a:rPr lang="en-US" sz="1600" b="1" baseline="-25000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H</a:t>
            </a:r>
            <a:r>
              <a:rPr lang="en-US" sz="1600" b="1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, </a:t>
            </a:r>
            <a:r>
              <a:rPr lang="en-US" sz="1600" b="1" i="1">
                <a:solidFill>
                  <a:srgbClr val="000099"/>
                </a:solidFill>
                <a:latin typeface="Symbol" pitchFamily="-112" charset="2"/>
                <a:ea typeface="ＭＳ Ｐゴシック" pitchFamily="-112" charset="-128"/>
                <a:cs typeface="ＭＳ Ｐゴシック" pitchFamily="-112" charset="-128"/>
              </a:rPr>
              <a:t>q</a:t>
            </a:r>
            <a:r>
              <a:rPr lang="en-US" sz="1600" b="1" baseline="-25000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C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)</a:t>
            </a:r>
          </a:p>
        </p:txBody>
      </p:sp>
      <p:sp>
        <p:nvSpPr>
          <p:cNvPr id="18" name="Rectangle 31"/>
          <p:cNvSpPr txBox="1">
            <a:spLocks noChangeArrowheads="1"/>
          </p:cNvSpPr>
          <p:nvPr/>
        </p:nvSpPr>
        <p:spPr bwMode="auto">
          <a:xfrm>
            <a:off x="573088" y="5746750"/>
            <a:ext cx="7940675" cy="4508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After this, must assess </a:t>
            </a:r>
            <a:r>
              <a:rPr lang="en-US" b="1" i="1">
                <a:solidFill>
                  <a:srgbClr val="0080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predictive</a:t>
            </a:r>
            <a:r>
              <a:rPr lang="en-US" b="1">
                <a:solidFill>
                  <a:srgbClr val="0080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capability for </a:t>
            </a:r>
            <a:r>
              <a:rPr lang="en-US" b="1" i="1">
                <a:solidFill>
                  <a:srgbClr val="FF00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next</a:t>
            </a:r>
            <a:r>
              <a:rPr lang="en-US" b="1">
                <a:solidFill>
                  <a:srgbClr val="FF00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event</a:t>
            </a:r>
            <a:r>
              <a:rPr lang="en-US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.</a:t>
            </a:r>
          </a:p>
        </p:txBody>
      </p:sp>
      <p:sp>
        <p:nvSpPr>
          <p:cNvPr id="19" name="Line 32"/>
          <p:cNvSpPr>
            <a:spLocks noChangeShapeType="1"/>
          </p:cNvSpPr>
          <p:nvPr/>
        </p:nvSpPr>
        <p:spPr bwMode="auto">
          <a:xfrm flipH="1">
            <a:off x="5856288" y="4725988"/>
            <a:ext cx="3175" cy="338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34"/>
          <p:cNvSpPr>
            <a:spLocks noChangeArrowheads="1"/>
          </p:cNvSpPr>
          <p:nvPr/>
        </p:nvSpPr>
        <p:spPr bwMode="auto">
          <a:xfrm flipH="1">
            <a:off x="2114550" y="5037138"/>
            <a:ext cx="2725738" cy="2889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Arial Narrow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1" name="AutoShape 35"/>
          <p:cNvSpPr>
            <a:spLocks noChangeArrowheads="1"/>
          </p:cNvSpPr>
          <p:nvPr/>
        </p:nvSpPr>
        <p:spPr bwMode="auto">
          <a:xfrm>
            <a:off x="1774825" y="3902075"/>
            <a:ext cx="214313" cy="558800"/>
          </a:xfrm>
          <a:prstGeom prst="downArrow">
            <a:avLst>
              <a:gd name="adj1" fmla="val 50000"/>
              <a:gd name="adj2" fmla="val 65185"/>
            </a:avLst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 sz="1600" b="1">
              <a:latin typeface="Arial Narrow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2638425" y="2852738"/>
            <a:ext cx="1190625" cy="1625600"/>
            <a:chOff x="1760" y="1797"/>
            <a:chExt cx="750" cy="1024"/>
          </a:xfrm>
        </p:grpSpPr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1776" y="1797"/>
              <a:ext cx="734" cy="1024"/>
              <a:chOff x="1856" y="1797"/>
              <a:chExt cx="734" cy="1024"/>
            </a:xfrm>
          </p:grpSpPr>
          <p:sp>
            <p:nvSpPr>
              <p:cNvPr id="25" name="Line 36"/>
              <p:cNvSpPr>
                <a:spLocks noChangeShapeType="1"/>
              </p:cNvSpPr>
              <p:nvPr/>
            </p:nvSpPr>
            <p:spPr bwMode="auto">
              <a:xfrm flipV="1">
                <a:off x="1856" y="1816"/>
                <a:ext cx="393" cy="100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37"/>
              <p:cNvSpPr>
                <a:spLocks noChangeShapeType="1"/>
              </p:cNvSpPr>
              <p:nvPr/>
            </p:nvSpPr>
            <p:spPr bwMode="auto">
              <a:xfrm>
                <a:off x="1950" y="1797"/>
                <a:ext cx="64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4" name="Text Box 47"/>
            <p:cNvSpPr txBox="1">
              <a:spLocks noChangeArrowheads="1"/>
            </p:cNvSpPr>
            <p:nvPr/>
          </p:nvSpPr>
          <p:spPr bwMode="auto">
            <a:xfrm rot="-4079583">
              <a:off x="1534" y="2172"/>
              <a:ext cx="664" cy="21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  <a:latin typeface="Arial Narrow" pitchFamily="-112" charset="0"/>
                  <a:ea typeface="ＭＳ Ｐゴシック" pitchFamily="-112" charset="-128"/>
                  <a:cs typeface="ＭＳ Ｐゴシック" pitchFamily="-112" charset="-128"/>
                </a:rPr>
                <a:t>quantify</a:t>
              </a:r>
            </a:p>
          </p:txBody>
        </p:sp>
      </p:grpSp>
      <p:grpSp>
        <p:nvGrpSpPr>
          <p:cNvPr id="22" name="Group 49"/>
          <p:cNvGrpSpPr>
            <a:grpSpLocks/>
          </p:cNvGrpSpPr>
          <p:nvPr/>
        </p:nvGrpSpPr>
        <p:grpSpPr bwMode="auto">
          <a:xfrm>
            <a:off x="2951163" y="2632075"/>
            <a:ext cx="3917950" cy="1855788"/>
            <a:chOff x="1957" y="1658"/>
            <a:chExt cx="2468" cy="1169"/>
          </a:xfrm>
        </p:grpSpPr>
        <p:grpSp>
          <p:nvGrpSpPr>
            <p:cNvPr id="23" name="Group 42"/>
            <p:cNvGrpSpPr>
              <a:grpSpLocks/>
            </p:cNvGrpSpPr>
            <p:nvPr/>
          </p:nvGrpSpPr>
          <p:grpSpPr bwMode="auto">
            <a:xfrm>
              <a:off x="1957" y="1658"/>
              <a:ext cx="2468" cy="1169"/>
              <a:chOff x="1957" y="1658"/>
              <a:chExt cx="2468" cy="1169"/>
            </a:xfrm>
          </p:grpSpPr>
          <p:sp>
            <p:nvSpPr>
              <p:cNvPr id="30" name="Line 40"/>
              <p:cNvSpPr>
                <a:spLocks noChangeShapeType="1"/>
              </p:cNvSpPr>
              <p:nvPr/>
            </p:nvSpPr>
            <p:spPr bwMode="auto">
              <a:xfrm flipV="1">
                <a:off x="1957" y="1658"/>
                <a:ext cx="2122" cy="1169"/>
              </a:xfrm>
              <a:prstGeom prst="line">
                <a:avLst/>
              </a:prstGeom>
              <a:noFill/>
              <a:ln w="28575">
                <a:solidFill>
                  <a:srgbClr val="993366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Line 41"/>
              <p:cNvSpPr>
                <a:spLocks noChangeShapeType="1"/>
              </p:cNvSpPr>
              <p:nvPr/>
            </p:nvSpPr>
            <p:spPr bwMode="auto">
              <a:xfrm>
                <a:off x="3785" y="1659"/>
                <a:ext cx="640" cy="0"/>
              </a:xfrm>
              <a:prstGeom prst="line">
                <a:avLst/>
              </a:prstGeom>
              <a:noFill/>
              <a:ln w="28575">
                <a:solidFill>
                  <a:srgbClr val="993366"/>
                </a:solidFill>
                <a:prstDash val="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9" name="Text Box 49"/>
            <p:cNvSpPr txBox="1">
              <a:spLocks noChangeArrowheads="1"/>
            </p:cNvSpPr>
            <p:nvPr/>
          </p:nvSpPr>
          <p:spPr bwMode="auto">
            <a:xfrm rot="-1778497">
              <a:off x="2366" y="2178"/>
              <a:ext cx="587" cy="21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>
                  <a:solidFill>
                    <a:srgbClr val="993366"/>
                  </a:solidFill>
                  <a:latin typeface="Arial Narrow" pitchFamily="-112" charset="0"/>
                  <a:ea typeface="ＭＳ Ｐゴシック" pitchFamily="-112" charset="-128"/>
                  <a:cs typeface="ＭＳ Ｐゴシック" pitchFamily="-112" charset="-128"/>
                </a:rPr>
                <a:t>reduce</a:t>
              </a:r>
            </a:p>
          </p:txBody>
        </p:sp>
      </p:grpSp>
      <p:grpSp>
        <p:nvGrpSpPr>
          <p:cNvPr id="27" name="Group 53"/>
          <p:cNvGrpSpPr>
            <a:grpSpLocks/>
          </p:cNvGrpSpPr>
          <p:nvPr/>
        </p:nvGrpSpPr>
        <p:grpSpPr bwMode="auto">
          <a:xfrm>
            <a:off x="3797300" y="4419600"/>
            <a:ext cx="2149475" cy="422275"/>
            <a:chOff x="2490" y="2784"/>
            <a:chExt cx="1354" cy="266"/>
          </a:xfrm>
        </p:grpSpPr>
        <p:grpSp>
          <p:nvGrpSpPr>
            <p:cNvPr id="28" name="Group 46"/>
            <p:cNvGrpSpPr>
              <a:grpSpLocks/>
            </p:cNvGrpSpPr>
            <p:nvPr/>
          </p:nvGrpSpPr>
          <p:grpSpPr bwMode="auto">
            <a:xfrm>
              <a:off x="2490" y="2906"/>
              <a:ext cx="1354" cy="144"/>
              <a:chOff x="2490" y="2906"/>
              <a:chExt cx="1354" cy="144"/>
            </a:xfrm>
          </p:grpSpPr>
          <p:sp>
            <p:nvSpPr>
              <p:cNvPr id="35" name="Line 44"/>
              <p:cNvSpPr>
                <a:spLocks noChangeShapeType="1"/>
              </p:cNvSpPr>
              <p:nvPr/>
            </p:nvSpPr>
            <p:spPr bwMode="auto">
              <a:xfrm flipV="1">
                <a:off x="2490" y="2911"/>
                <a:ext cx="1003" cy="139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45"/>
              <p:cNvSpPr>
                <a:spLocks noChangeShapeType="1"/>
              </p:cNvSpPr>
              <p:nvPr/>
            </p:nvSpPr>
            <p:spPr bwMode="auto">
              <a:xfrm flipV="1">
                <a:off x="3482" y="2906"/>
                <a:ext cx="362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prstDash val="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4" name="Text Box 51"/>
            <p:cNvSpPr txBox="1">
              <a:spLocks noChangeArrowheads="1"/>
            </p:cNvSpPr>
            <p:nvPr/>
          </p:nvSpPr>
          <p:spPr bwMode="auto">
            <a:xfrm rot="-492040">
              <a:off x="2585" y="2784"/>
              <a:ext cx="629" cy="21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>
                  <a:solidFill>
                    <a:srgbClr val="CC3300"/>
                  </a:solidFill>
                  <a:latin typeface="Arial Narrow" pitchFamily="-112" charset="0"/>
                  <a:ea typeface="ＭＳ Ｐゴシック" pitchFamily="-112" charset="-128"/>
                  <a:cs typeface="ＭＳ Ｐゴシック" pitchFamily="-112" charset="-128"/>
                </a:rPr>
                <a:t>identify</a:t>
              </a:r>
            </a:p>
          </p:txBody>
        </p:sp>
      </p:grp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7223125" y="2198688"/>
            <a:ext cx="1419225" cy="1119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input =</a:t>
            </a:r>
            <a:r>
              <a:rPr lang="en-US" sz="1600" b="1">
                <a:solidFill>
                  <a:srgbClr val="0080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init &amp; bdy conds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b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 + </a:t>
            </a:r>
            <a:r>
              <a:rPr lang="en-US" sz="1600" b="1">
                <a:solidFill>
                  <a:srgbClr val="993366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U + V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 + </a:t>
            </a:r>
            <a:r>
              <a:rPr lang="en-US" sz="1600" b="1">
                <a:solidFill>
                  <a:srgbClr val="FF00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approxs.</a:t>
            </a:r>
          </a:p>
          <a:p>
            <a:pPr algn="ctr">
              <a:lnSpc>
                <a:spcPct val="80000"/>
              </a:lnSpc>
            </a:pP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(</a:t>
            </a:r>
            <a:r>
              <a:rPr lang="en-US" sz="1600" b="1" i="1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x</a:t>
            </a:r>
            <a:r>
              <a:rPr lang="en-US" sz="1600" b="1" baseline="-25000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H</a:t>
            </a:r>
            <a:r>
              <a:rPr lang="en-US" sz="1600" b="1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, </a:t>
            </a:r>
            <a:r>
              <a:rPr lang="en-US" sz="1600" b="1" i="1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x</a:t>
            </a:r>
            <a:r>
              <a:rPr lang="en-US" sz="1600" b="1" baseline="-25000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C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)</a:t>
            </a: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1208088" y="1355725"/>
            <a:ext cx="6080125" cy="333375"/>
          </a:xfrm>
          <a:prstGeom prst="rect">
            <a:avLst/>
          </a:prstGeom>
          <a:solidFill>
            <a:srgbClr val="FFFFFF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Experiments or Events:</a:t>
            </a:r>
            <a:r>
              <a:rPr lang="en-US" sz="1600" b="1">
                <a:solidFill>
                  <a:srgbClr val="339966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1600" b="1">
                <a:solidFill>
                  <a:srgbClr val="0080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Reality</a:t>
            </a:r>
          </a:p>
        </p:txBody>
      </p:sp>
      <p:grpSp>
        <p:nvGrpSpPr>
          <p:cNvPr id="32" name="Group 50"/>
          <p:cNvGrpSpPr>
            <a:grpSpLocks/>
          </p:cNvGrpSpPr>
          <p:nvPr/>
        </p:nvGrpSpPr>
        <p:grpSpPr bwMode="auto">
          <a:xfrm>
            <a:off x="3473450" y="4972050"/>
            <a:ext cx="3824288" cy="660400"/>
            <a:chOff x="2286" y="3132"/>
            <a:chExt cx="2409" cy="416"/>
          </a:xfrm>
        </p:grpSpPr>
        <p:sp>
          <p:nvSpPr>
            <p:cNvPr id="40" name="Text Box 51"/>
            <p:cNvSpPr txBox="1">
              <a:spLocks noChangeArrowheads="1"/>
            </p:cNvSpPr>
            <p:nvPr/>
          </p:nvSpPr>
          <p:spPr bwMode="auto">
            <a:xfrm rot="1427239">
              <a:off x="2526" y="3132"/>
              <a:ext cx="629" cy="21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>
                  <a:solidFill>
                    <a:srgbClr val="0000FF"/>
                  </a:solidFill>
                  <a:latin typeface="Arial Narrow" pitchFamily="-112" charset="0"/>
                  <a:ea typeface="ＭＳ Ｐゴシック" pitchFamily="-112" charset="-128"/>
                  <a:cs typeface="ＭＳ Ｐゴシック" pitchFamily="-112" charset="-128"/>
                </a:rPr>
                <a:t>quantify</a:t>
              </a:r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2286" y="3132"/>
              <a:ext cx="1008" cy="38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auto">
            <a:xfrm>
              <a:off x="3150" y="3228"/>
              <a:ext cx="1545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</a:pPr>
              <a:endParaRPr lang="en-US" sz="1600" b="1">
                <a:solidFill>
                  <a:srgbClr val="0000FF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1600" b="1">
                  <a:solidFill>
                    <a:srgbClr val="0000FF"/>
                  </a:solidFill>
                  <a:latin typeface="Arial Narrow" pitchFamily="-112" charset="0"/>
                  <a:ea typeface="ＭＳ Ｐゴシック" pitchFamily="-112" charset="-128"/>
                  <a:cs typeface="ＭＳ Ｐゴシック" pitchFamily="-112" charset="-128"/>
                </a:rPr>
                <a:t>+ V + U’s + confidence</a:t>
              </a:r>
              <a:endPara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" name="Line 42"/>
            <p:cNvSpPr>
              <a:spLocks noChangeShapeType="1"/>
            </p:cNvSpPr>
            <p:nvPr/>
          </p:nvSpPr>
          <p:spPr bwMode="auto">
            <a:xfrm>
              <a:off x="3294" y="3516"/>
              <a:ext cx="130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4122738" y="2203450"/>
            <a:ext cx="1181100" cy="8969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Model </a:t>
            </a:r>
            <a:r>
              <a:rPr lang="en-US" sz="1600" b="1">
                <a:solidFill>
                  <a:srgbClr val="FF00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parameters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 (</a:t>
            </a:r>
            <a:r>
              <a:rPr lang="en-US" sz="1600" b="1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P</a:t>
            </a:r>
            <a:r>
              <a:rPr lang="en-US" sz="1600" b="1" baseline="-25000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H</a:t>
            </a:r>
            <a:r>
              <a:rPr lang="en-US" sz="1600" b="1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, P</a:t>
            </a:r>
            <a:r>
              <a:rPr lang="en-US" sz="1600" b="1" baseline="-25000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C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)</a:t>
            </a:r>
          </a:p>
        </p:txBody>
      </p:sp>
      <p:sp>
        <p:nvSpPr>
          <p:cNvPr id="45" name="Line 26"/>
          <p:cNvSpPr>
            <a:spLocks noChangeShapeType="1"/>
          </p:cNvSpPr>
          <p:nvPr/>
        </p:nvSpPr>
        <p:spPr bwMode="auto">
          <a:xfrm flipH="1">
            <a:off x="3922713" y="2640013"/>
            <a:ext cx="2032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26"/>
          <p:cNvSpPr>
            <a:spLocks noChangeShapeType="1"/>
          </p:cNvSpPr>
          <p:nvPr/>
        </p:nvSpPr>
        <p:spPr bwMode="auto">
          <a:xfrm flipH="1">
            <a:off x="4889500" y="1697038"/>
            <a:ext cx="879475" cy="522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7227888" y="3489325"/>
            <a:ext cx="1419225" cy="1119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input =</a:t>
            </a:r>
            <a:r>
              <a:rPr lang="en-US" sz="1600" b="1">
                <a:solidFill>
                  <a:srgbClr val="0080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discretization &amp; iteration 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parameters </a:t>
            </a:r>
            <a:b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(</a:t>
            </a:r>
            <a:r>
              <a:rPr lang="en-US" sz="1600" b="1" i="1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M</a:t>
            </a:r>
            <a:r>
              <a:rPr lang="en-US" sz="1600" b="1" baseline="-25000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H</a:t>
            </a:r>
            <a:r>
              <a:rPr lang="en-US" sz="1600" b="1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, </a:t>
            </a:r>
            <a:r>
              <a:rPr lang="en-US" sz="1600" b="1" i="1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M</a:t>
            </a:r>
            <a:r>
              <a:rPr lang="en-US" sz="1600" b="1" baseline="-25000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C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)</a:t>
            </a:r>
          </a:p>
        </p:txBody>
      </p:sp>
      <p:sp>
        <p:nvSpPr>
          <p:cNvPr id="48" name="Line 28"/>
          <p:cNvSpPr>
            <a:spLocks noChangeShapeType="1"/>
          </p:cNvSpPr>
          <p:nvPr/>
        </p:nvSpPr>
        <p:spPr bwMode="auto">
          <a:xfrm flipH="1" flipV="1">
            <a:off x="6850063" y="4068763"/>
            <a:ext cx="3619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Text Box 33"/>
          <p:cNvSpPr txBox="1">
            <a:spLocks noChangeArrowheads="1"/>
          </p:cNvSpPr>
          <p:nvPr/>
        </p:nvSpPr>
        <p:spPr bwMode="auto">
          <a:xfrm>
            <a:off x="936625" y="4486275"/>
            <a:ext cx="2905125" cy="5334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en-US" sz="20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Assessment / Inference System</a:t>
            </a:r>
            <a:endParaRPr lang="en-US" sz="2000" b="1">
              <a:solidFill>
                <a:srgbClr val="008000"/>
              </a:solidFill>
              <a:latin typeface="Arial Narrow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33" name="Group 53"/>
          <p:cNvGrpSpPr>
            <a:grpSpLocks/>
          </p:cNvGrpSpPr>
          <p:nvPr/>
        </p:nvGrpSpPr>
        <p:grpSpPr bwMode="auto">
          <a:xfrm>
            <a:off x="7569200" y="4911725"/>
            <a:ext cx="1419225" cy="1060450"/>
            <a:chOff x="4866" y="3094"/>
            <a:chExt cx="894" cy="668"/>
          </a:xfrm>
        </p:grpSpPr>
        <p:cxnSp>
          <p:nvCxnSpPr>
            <p:cNvPr id="51" name="AutoShape 51"/>
            <p:cNvCxnSpPr>
              <a:cxnSpLocks noChangeShapeType="1"/>
              <a:endCxn id="18" idx="3"/>
            </p:cNvCxnSpPr>
            <p:nvPr/>
          </p:nvCxnSpPr>
          <p:spPr bwMode="auto">
            <a:xfrm rot="16200000" flipH="1">
              <a:off x="4944" y="3337"/>
              <a:ext cx="520" cy="330"/>
            </a:xfrm>
            <a:prstGeom prst="curvedConnector4">
              <a:avLst>
                <a:gd name="adj1" fmla="val 190"/>
                <a:gd name="adj2" fmla="val 150602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2" name="Text Box 8"/>
            <p:cNvSpPr txBox="1">
              <a:spLocks noChangeArrowheads="1"/>
            </p:cNvSpPr>
            <p:nvPr/>
          </p:nvSpPr>
          <p:spPr bwMode="auto">
            <a:xfrm>
              <a:off x="4866" y="3094"/>
              <a:ext cx="894" cy="3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1">
                  <a:solidFill>
                    <a:srgbClr val="008000"/>
                  </a:solidFill>
                  <a:latin typeface="Arial Narrow" pitchFamily="-112" charset="0"/>
                  <a:ea typeface="ＭＳ Ｐゴシック" pitchFamily="-112" charset="-128"/>
                  <a:cs typeface="ＭＳ Ｐゴシック" pitchFamily="-112" charset="-128"/>
                </a:rPr>
                <a:t>EXPERT JUDGMENT</a:t>
              </a:r>
              <a:endPara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neutronics simulation example illustrates epistemic and </a:t>
            </a:r>
            <a:r>
              <a:rPr lang="en-US" dirty="0" err="1" smtClean="0"/>
              <a:t>aleatory</a:t>
            </a:r>
            <a:r>
              <a:rPr lang="en-US" dirty="0" smtClean="0"/>
              <a:t> uncertainties.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D492AC1-C966-BE42-8741-B28374A52E0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126037" y="4902200"/>
            <a:ext cx="2606675" cy="584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en-US" sz="1600" b="1">
                <a:solidFill>
                  <a:srgbClr val="0000FF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simulated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1600" b="1">
                <a:solidFill>
                  <a:srgbClr val="0000FF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values (Y</a:t>
            </a:r>
            <a:r>
              <a:rPr lang="en-US" sz="1600" b="1" baseline="-25000">
                <a:solidFill>
                  <a:srgbClr val="0000FF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s</a:t>
            </a:r>
            <a:r>
              <a:rPr lang="en-US" sz="1600" b="1">
                <a:solidFill>
                  <a:srgbClr val="0000FF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)</a:t>
            </a:r>
            <a:endParaRPr lang="en-US" sz="1600" b="1">
              <a:latin typeface="Arial Narrow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233987" y="3454400"/>
            <a:ext cx="1895475" cy="1122363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tIns="0" anchor="ctr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8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simulation </a:t>
            </a:r>
            <a:br>
              <a:rPr lang="en-US" sz="18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18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= math model </a:t>
            </a:r>
            <a:br>
              <a:rPr lang="en-US" sz="18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18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 + </a:t>
            </a:r>
            <a:r>
              <a:rPr lang="en-US" sz="1800" b="1">
                <a:solidFill>
                  <a:srgbClr val="FF00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num. error</a:t>
            </a:r>
            <a:r>
              <a:rPr lang="en-US" sz="18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br>
              <a:rPr lang="en-US" sz="18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18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 + </a:t>
            </a:r>
            <a:r>
              <a:rPr lang="en-US" sz="1800" b="1">
                <a:solidFill>
                  <a:srgbClr val="CC33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bugs</a:t>
            </a:r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 flipH="1">
            <a:off x="6161087" y="3168650"/>
            <a:ext cx="1338263" cy="277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29"/>
          <p:cNvSpPr>
            <a:spLocks noChangeShapeType="1"/>
          </p:cNvSpPr>
          <p:nvPr/>
        </p:nvSpPr>
        <p:spPr bwMode="auto">
          <a:xfrm flipH="1">
            <a:off x="6149975" y="2955925"/>
            <a:ext cx="3175" cy="498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30"/>
          <p:cNvSpPr>
            <a:spLocks noChangeShapeType="1"/>
          </p:cNvSpPr>
          <p:nvPr/>
        </p:nvSpPr>
        <p:spPr bwMode="auto">
          <a:xfrm>
            <a:off x="3806825" y="2928938"/>
            <a:ext cx="2328862" cy="515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759075" y="2047875"/>
            <a:ext cx="1425575" cy="8969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600" b="1" dirty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Math model </a:t>
            </a:r>
            <a:br>
              <a:rPr lang="en-US" sz="1600" b="1" dirty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1600" b="1" dirty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 = </a:t>
            </a:r>
            <a:r>
              <a:rPr lang="en-US" sz="1600" b="1" dirty="0">
                <a:solidFill>
                  <a:srgbClr val="0080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reality </a:t>
            </a:r>
            <a:r>
              <a:rPr lang="en-US" sz="1600" b="1" dirty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US" sz="1600" b="1" dirty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1600" b="1" dirty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 +</a:t>
            </a:r>
            <a:r>
              <a:rPr lang="en-US" sz="1600" b="1" dirty="0">
                <a:solidFill>
                  <a:srgbClr val="FF00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model error</a:t>
            </a:r>
            <a:endParaRPr lang="en-US" sz="1600" b="1" dirty="0">
              <a:latin typeface="Arial Narrow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765800" y="2041525"/>
            <a:ext cx="15367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input =</a:t>
            </a:r>
            <a:r>
              <a:rPr lang="en-US" sz="1600" b="1">
                <a:solidFill>
                  <a:srgbClr val="0080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nature 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+ </a:t>
            </a:r>
            <a:r>
              <a:rPr lang="en-US" sz="1600" b="1">
                <a:solidFill>
                  <a:srgbClr val="993366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uncertainty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b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+ </a:t>
            </a:r>
            <a:r>
              <a:rPr lang="en-US" sz="1600" b="1">
                <a:solidFill>
                  <a:srgbClr val="FF00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approxs.</a:t>
            </a:r>
          </a:p>
          <a:p>
            <a:pPr>
              <a:lnSpc>
                <a:spcPct val="80000"/>
              </a:lnSpc>
            </a:pPr>
            <a:r>
              <a:rPr lang="en-US" sz="1600" b="1">
                <a:solidFill>
                  <a:schemeClr val="hlink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+</a:t>
            </a:r>
            <a:r>
              <a:rPr lang="en-US" sz="1600" b="1">
                <a:solidFill>
                  <a:schemeClr val="hlink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1600" b="1">
                <a:solidFill>
                  <a:srgbClr val="CC33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bugs 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(</a:t>
            </a:r>
            <a:r>
              <a:rPr lang="en-US" sz="1600" b="1" i="1">
                <a:solidFill>
                  <a:srgbClr val="000099"/>
                </a:solidFill>
                <a:latin typeface="Symbol" pitchFamily="-112" charset="2"/>
                <a:ea typeface="ＭＳ Ｐゴシック" pitchFamily="-112" charset="-128"/>
                <a:cs typeface="ＭＳ Ｐゴシック" pitchFamily="-112" charset="-128"/>
              </a:rPr>
              <a:t>q</a:t>
            </a:r>
            <a:r>
              <a:rPr lang="en-US" sz="1600" b="1" baseline="-25000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H</a:t>
            </a:r>
            <a:r>
              <a:rPr lang="en-US" sz="1600" b="1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, </a:t>
            </a:r>
            <a:r>
              <a:rPr lang="en-US" sz="1600" b="1" i="1">
                <a:solidFill>
                  <a:srgbClr val="000099"/>
                </a:solidFill>
                <a:latin typeface="Symbol" pitchFamily="-112" charset="2"/>
                <a:ea typeface="ＭＳ Ｐゴシック" pitchFamily="-112" charset="-128"/>
                <a:cs typeface="ＭＳ Ｐゴシック" pitchFamily="-112" charset="-128"/>
              </a:rPr>
              <a:t>q</a:t>
            </a:r>
            <a:r>
              <a:rPr lang="en-US" sz="1600" b="1" baseline="-25000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C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)</a:t>
            </a:r>
          </a:p>
        </p:txBody>
      </p:sp>
      <p:sp>
        <p:nvSpPr>
          <p:cNvPr id="19" name="Line 32"/>
          <p:cNvSpPr>
            <a:spLocks noChangeShapeType="1"/>
          </p:cNvSpPr>
          <p:nvPr/>
        </p:nvSpPr>
        <p:spPr bwMode="auto">
          <a:xfrm flipH="1">
            <a:off x="6124575" y="4573588"/>
            <a:ext cx="3175" cy="338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7491412" y="2046288"/>
            <a:ext cx="1419225" cy="1119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input =</a:t>
            </a:r>
            <a:r>
              <a:rPr lang="en-US" sz="1600" b="1">
                <a:solidFill>
                  <a:srgbClr val="0080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init &amp; bdy conds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b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 + </a:t>
            </a:r>
            <a:r>
              <a:rPr lang="en-US" sz="1600" b="1">
                <a:solidFill>
                  <a:srgbClr val="993366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U + V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 + </a:t>
            </a:r>
            <a:r>
              <a:rPr lang="en-US" sz="1600" b="1">
                <a:solidFill>
                  <a:srgbClr val="FF00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approxs.</a:t>
            </a:r>
          </a:p>
          <a:p>
            <a:pPr algn="ctr">
              <a:lnSpc>
                <a:spcPct val="80000"/>
              </a:lnSpc>
            </a:pP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(</a:t>
            </a:r>
            <a:r>
              <a:rPr lang="en-US" sz="1600" b="1" i="1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x</a:t>
            </a:r>
            <a:r>
              <a:rPr lang="en-US" sz="1600" b="1" baseline="-25000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H</a:t>
            </a:r>
            <a:r>
              <a:rPr lang="en-US" sz="1600" b="1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, </a:t>
            </a:r>
            <a:r>
              <a:rPr lang="en-US" sz="1600" b="1" i="1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x</a:t>
            </a:r>
            <a:r>
              <a:rPr lang="en-US" sz="1600" b="1" baseline="-25000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C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)</a:t>
            </a: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4391025" y="2051050"/>
            <a:ext cx="1181100" cy="8969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Model </a:t>
            </a:r>
            <a:r>
              <a:rPr lang="en-US" sz="1600" b="1">
                <a:solidFill>
                  <a:srgbClr val="FF00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parameters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 (</a:t>
            </a:r>
            <a:r>
              <a:rPr lang="en-US" sz="1600" b="1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P</a:t>
            </a:r>
            <a:r>
              <a:rPr lang="en-US" sz="1600" b="1" baseline="-25000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H</a:t>
            </a:r>
            <a:r>
              <a:rPr lang="en-US" sz="1600" b="1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, P</a:t>
            </a:r>
            <a:r>
              <a:rPr lang="en-US" sz="1600" b="1" baseline="-25000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C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)</a:t>
            </a:r>
          </a:p>
        </p:txBody>
      </p:sp>
      <p:sp>
        <p:nvSpPr>
          <p:cNvPr id="45" name="Line 26"/>
          <p:cNvSpPr>
            <a:spLocks noChangeShapeType="1"/>
          </p:cNvSpPr>
          <p:nvPr/>
        </p:nvSpPr>
        <p:spPr bwMode="auto">
          <a:xfrm flipH="1">
            <a:off x="4191000" y="2487613"/>
            <a:ext cx="2032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7496175" y="3336925"/>
            <a:ext cx="1419225" cy="1119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input =</a:t>
            </a:r>
            <a:r>
              <a:rPr lang="en-US" sz="1600" b="1">
                <a:solidFill>
                  <a:srgbClr val="0080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discretization &amp; iteration 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parameters </a:t>
            </a:r>
            <a:b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(</a:t>
            </a:r>
            <a:r>
              <a:rPr lang="en-US" sz="1600" b="1" i="1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M</a:t>
            </a:r>
            <a:r>
              <a:rPr lang="en-US" sz="1600" b="1" baseline="-25000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H</a:t>
            </a:r>
            <a:r>
              <a:rPr lang="en-US" sz="1600" b="1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, </a:t>
            </a:r>
            <a:r>
              <a:rPr lang="en-US" sz="1600" b="1" i="1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M</a:t>
            </a:r>
            <a:r>
              <a:rPr lang="en-US" sz="1600" b="1" baseline="-25000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C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)</a:t>
            </a:r>
          </a:p>
        </p:txBody>
      </p:sp>
      <p:sp>
        <p:nvSpPr>
          <p:cNvPr id="48" name="Line 28"/>
          <p:cNvSpPr>
            <a:spLocks noChangeShapeType="1"/>
          </p:cNvSpPr>
          <p:nvPr/>
        </p:nvSpPr>
        <p:spPr bwMode="auto">
          <a:xfrm flipH="1" flipV="1">
            <a:off x="7118350" y="3916363"/>
            <a:ext cx="3619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005262" y="1182469"/>
            <a:ext cx="3727450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i="0" dirty="0" smtClean="0">
                <a:latin typeface="Arial Narrow"/>
                <a:cs typeface="Arial Narrow"/>
              </a:rPr>
              <a:t>Consider:</a:t>
            </a:r>
          </a:p>
          <a:p>
            <a:pPr algn="ctr"/>
            <a:r>
              <a:rPr lang="en-US" sz="1800" b="1" i="0" dirty="0" smtClean="0">
                <a:latin typeface="Arial Narrow"/>
                <a:cs typeface="Arial Narrow"/>
              </a:rPr>
              <a:t>Monte Carlo shielding calculation</a:t>
            </a:r>
            <a:endParaRPr lang="en-US" sz="1800" b="1" i="0" dirty="0">
              <a:latin typeface="Arial Narrow"/>
              <a:cs typeface="Arial Narrow"/>
            </a:endParaRPr>
          </a:p>
        </p:txBody>
      </p:sp>
      <p:sp>
        <p:nvSpPr>
          <p:cNvPr id="54" name="Content Placeholder 53"/>
          <p:cNvSpPr>
            <a:spLocks noGrp="1"/>
          </p:cNvSpPr>
          <p:nvPr>
            <p:ph idx="1"/>
          </p:nvPr>
        </p:nvSpPr>
        <p:spPr>
          <a:xfrm>
            <a:off x="203200" y="1828800"/>
            <a:ext cx="6121400" cy="4191000"/>
          </a:xfrm>
        </p:spPr>
        <p:txBody>
          <a:bodyPr/>
          <a:lstStyle/>
          <a:p>
            <a:r>
              <a:rPr lang="en-US" sz="2000" dirty="0" smtClean="0"/>
              <a:t>Model error:</a:t>
            </a:r>
          </a:p>
          <a:p>
            <a:pPr lvl="1"/>
            <a:r>
              <a:rPr lang="en-US" sz="1800" dirty="0" smtClean="0"/>
              <a:t>epistemic</a:t>
            </a:r>
          </a:p>
          <a:p>
            <a:pPr lvl="1"/>
            <a:r>
              <a:rPr lang="en-US" sz="1800" dirty="0" smtClean="0"/>
              <a:t>small in </a:t>
            </a:r>
            <a:br>
              <a:rPr lang="en-US" sz="1800" dirty="0" smtClean="0"/>
            </a:br>
            <a:r>
              <a:rPr lang="en-US" sz="1800" dirty="0" smtClean="0"/>
              <a:t>this example</a:t>
            </a:r>
          </a:p>
          <a:p>
            <a:r>
              <a:rPr lang="en-US" sz="2000" dirty="0" smtClean="0"/>
              <a:t>Model &amp; iteration parameters:</a:t>
            </a:r>
          </a:p>
          <a:p>
            <a:pPr lvl="1"/>
            <a:r>
              <a:rPr lang="en-US" sz="1800" dirty="0" smtClean="0"/>
              <a:t>Convergence criteria</a:t>
            </a:r>
          </a:p>
          <a:p>
            <a:r>
              <a:rPr lang="en-US" sz="2000" dirty="0" smtClean="0"/>
              <a:t>Input (cross sections):</a:t>
            </a:r>
          </a:p>
          <a:p>
            <a:pPr lvl="1"/>
            <a:r>
              <a:rPr lang="en-US" sz="1800" dirty="0" smtClean="0"/>
              <a:t>there are values but they are not </a:t>
            </a:r>
            <a:br>
              <a:rPr lang="en-US" sz="1800" dirty="0" smtClean="0"/>
            </a:br>
            <a:r>
              <a:rPr lang="en-US" sz="1800" dirty="0" smtClean="0"/>
              <a:t>perfectly known (epistemic)</a:t>
            </a:r>
          </a:p>
          <a:p>
            <a:r>
              <a:rPr lang="en-US" sz="2000" dirty="0" smtClean="0"/>
              <a:t>Input (geometry, mass, materials)</a:t>
            </a:r>
          </a:p>
          <a:p>
            <a:pPr lvl="1"/>
            <a:r>
              <a:rPr lang="en-US" sz="1800" dirty="0" smtClean="0"/>
              <a:t>Where is the gravel in the concrete? </a:t>
            </a:r>
            <a:br>
              <a:rPr lang="en-US" sz="1800" dirty="0" smtClean="0"/>
            </a:br>
            <a:r>
              <a:rPr lang="en-US" sz="1800" dirty="0" smtClean="0"/>
              <a:t>(treat as </a:t>
            </a:r>
            <a:r>
              <a:rPr lang="en-US" sz="1800" dirty="0" err="1" smtClean="0"/>
              <a:t>aleatory</a:t>
            </a:r>
            <a:r>
              <a:rPr lang="en-US" sz="1800" dirty="0" smtClean="0"/>
              <a:t>)</a:t>
            </a:r>
          </a:p>
          <a:p>
            <a:r>
              <a:rPr lang="en-US" sz="2200" dirty="0" smtClean="0"/>
              <a:t>Numerical error also </a:t>
            </a:r>
            <a:r>
              <a:rPr lang="en-US" sz="2200" dirty="0" err="1" smtClean="0"/>
              <a:t>aleatory</a:t>
            </a:r>
            <a:r>
              <a:rPr lang="en-US" sz="2200" dirty="0" smtClean="0"/>
              <a:t> here</a:t>
            </a:r>
          </a:p>
          <a:p>
            <a:r>
              <a:rPr lang="en-US" sz="2200" dirty="0" smtClean="0"/>
              <a:t>Different examples yield different categorizations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include in our model is another form of epistemic uncertainty.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the car braking system example.</a:t>
            </a:r>
          </a:p>
          <a:p>
            <a:r>
              <a:rPr lang="en-US" dirty="0" smtClean="0"/>
              <a:t>The analysis to make the decision of the failure rate probably did not include such possibilities as</a:t>
            </a:r>
          </a:p>
          <a:p>
            <a:pPr lvl="1"/>
            <a:r>
              <a:rPr lang="en-US" dirty="0" smtClean="0"/>
              <a:t>A disgruntled worker purposely inserts undetectable defects that make the failure rate go to 10%.</a:t>
            </a:r>
          </a:p>
          <a:p>
            <a:pPr lvl="1"/>
            <a:r>
              <a:rPr lang="en-US" dirty="0" smtClean="0"/>
              <a:t>A glitch in the operating software causes the brakes to be applied in a manner that increases failure.</a:t>
            </a:r>
          </a:p>
          <a:p>
            <a:r>
              <a:rPr lang="en-US" dirty="0" smtClean="0"/>
              <a:t>It is these events outside of the analysis that might be the real weakness in the system.</a:t>
            </a:r>
          </a:p>
          <a:p>
            <a:r>
              <a:rPr lang="en-US" dirty="0" err="1" smtClean="0"/>
              <a:t>Taleb</a:t>
            </a:r>
            <a:r>
              <a:rPr lang="en-US" dirty="0" smtClean="0"/>
              <a:t> in </a:t>
            </a:r>
            <a:r>
              <a:rPr lang="en-US" i="1" dirty="0" smtClean="0"/>
              <a:t>The Black Swan</a:t>
            </a:r>
            <a:r>
              <a:rPr lang="en-US" dirty="0" smtClean="0"/>
              <a:t> describes a similar example in a casino.</a:t>
            </a:r>
          </a:p>
          <a:p>
            <a:pPr lvl="1"/>
            <a:r>
              <a:rPr lang="en-US" dirty="0" smtClean="0"/>
              <a:t>In case you didn’t know, the odds in a casino are stacked in the House’s favor. Somewhere in the range of 10</a:t>
            </a:r>
            <a:r>
              <a:rPr lang="en-US" baseline="30000" dirty="0" smtClean="0"/>
              <a:t>-20</a:t>
            </a:r>
            <a:r>
              <a:rPr lang="en-US" dirty="0" smtClean="0"/>
              <a:t> are the odds of breaking the House.</a:t>
            </a:r>
          </a:p>
          <a:p>
            <a:pPr lvl="1"/>
            <a:r>
              <a:rPr lang="en-US" dirty="0" smtClean="0"/>
              <a:t>In one particular casino they almost lost their business when a disgruntled construction worker set up explosives around the basement parking garage pylons.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D492AC1-C966-BE42-8741-B28374A52E0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52400" y="2590800"/>
            <a:ext cx="8610600" cy="838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Are the odds of a someone getting </a:t>
            </a:r>
            <a:r>
              <a:rPr lang="en-US" dirty="0" smtClean="0"/>
              <a:t>ticked off enough to screw up your system really 10</a:t>
            </a:r>
            <a:r>
              <a:rPr lang="en-US" baseline="30000" dirty="0" smtClean="0"/>
              <a:t>-20</a:t>
            </a:r>
            <a:r>
              <a:rPr lang="en-US" dirty="0" smtClean="0"/>
              <a:t>!!</a:t>
            </a:r>
            <a:endParaRPr kumimoji="0" lang="en-US" sz="2400" b="0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WARNING:  NOW SHIFTING GEARS FROM GENERAL</a:t>
            </a:r>
            <a:r>
              <a:rPr lang="en-US" baseline="0" dirty="0" smtClean="0"/>
              <a:t> TO SPECIFIC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3429000" cy="502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D492AC1-C966-BE42-8741-B28374A52E0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can inform the possible distribution of uncertain inputs.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assert that the simulation is close enough to reality,</a:t>
            </a:r>
          </a:p>
          <a:p>
            <a:pPr lvl="1"/>
            <a:r>
              <a:rPr lang="en-US" baseline="0" dirty="0" smtClean="0"/>
              <a:t>We</a:t>
            </a:r>
            <a:r>
              <a:rPr lang="en-US" dirty="0" smtClean="0"/>
              <a:t> then can infer that finding the right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θ</a:t>
            </a:r>
            <a:r>
              <a:rPr lang="en-US" dirty="0" err="1" smtClean="0">
                <a:cs typeface="Lucida Grande"/>
              </a:rPr>
              <a:t>’s</a:t>
            </a:r>
            <a:r>
              <a:rPr lang="en-US" dirty="0" smtClean="0">
                <a:cs typeface="Lucida Grande"/>
              </a:rPr>
              <a:t> will match experiment</a:t>
            </a:r>
            <a:endParaRPr lang="en-US" baseline="0" dirty="0" smtClean="0"/>
          </a:p>
          <a:p>
            <a:r>
              <a:rPr lang="en-US" baseline="0" dirty="0" smtClean="0"/>
              <a:t>Can</a:t>
            </a:r>
            <a:r>
              <a:rPr lang="en-US" dirty="0" smtClean="0"/>
              <a:t> be intractable for high-dimensional input space (unless correlations save you ...)</a:t>
            </a:r>
          </a:p>
          <a:p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D492AC1-C966-BE42-8741-B28374A52E08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981075" y="3471863"/>
            <a:ext cx="1906588" cy="1433512"/>
            <a:chOff x="654" y="2670"/>
            <a:chExt cx="1201" cy="903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655" y="3573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flipV="1">
              <a:off x="654" y="2670"/>
              <a:ext cx="0" cy="90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663825" y="4929188"/>
            <a:ext cx="280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i="1">
                <a:latin typeface="Symbol" pitchFamily="-112" charset="2"/>
              </a:rPr>
              <a:t>q</a:t>
            </a:r>
            <a:r>
              <a:rPr lang="en-US" sz="1800" b="1" baseline="-25000">
                <a:latin typeface="Helvetica" pitchFamily="-112" charset="0"/>
              </a:rPr>
              <a:t>1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09600" y="3481388"/>
            <a:ext cx="280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i="1">
                <a:latin typeface="Symbol" pitchFamily="-112" charset="2"/>
              </a:rPr>
              <a:t>q</a:t>
            </a:r>
            <a:r>
              <a:rPr lang="en-US" sz="1800" b="1" baseline="-25000">
                <a:latin typeface="Helvetica" pitchFamily="-112" charset="0"/>
              </a:rPr>
              <a:t>2</a:t>
            </a:r>
          </a:p>
        </p:txBody>
      </p: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5761038" y="3440113"/>
            <a:ext cx="1906587" cy="1433512"/>
            <a:chOff x="654" y="2670"/>
            <a:chExt cx="1201" cy="903"/>
          </a:xfrm>
        </p:grpSpPr>
        <p:sp>
          <p:nvSpPr>
            <p:cNvPr id="11" name="Line 16"/>
            <p:cNvSpPr>
              <a:spLocks noChangeShapeType="1"/>
            </p:cNvSpPr>
            <p:nvPr/>
          </p:nvSpPr>
          <p:spPr bwMode="auto">
            <a:xfrm>
              <a:off x="655" y="3573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 flipV="1">
              <a:off x="654" y="2670"/>
              <a:ext cx="0" cy="90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7339013" y="4916488"/>
            <a:ext cx="2825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i="1">
                <a:latin typeface="Helvetica" pitchFamily="-112" charset="0"/>
              </a:rPr>
              <a:t>y</a:t>
            </a:r>
            <a:r>
              <a:rPr lang="en-US" sz="1800" b="1" baseline="-25000">
                <a:latin typeface="Helvetica" pitchFamily="-112" charset="0"/>
              </a:rPr>
              <a:t>1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389563" y="3449638"/>
            <a:ext cx="2809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i="1">
                <a:latin typeface="Helvetica" pitchFamily="-112" charset="0"/>
              </a:rPr>
              <a:t>y</a:t>
            </a:r>
            <a:r>
              <a:rPr lang="en-US" sz="1800" b="1" baseline="-25000">
                <a:latin typeface="Helvetica" pitchFamily="-112" charset="0"/>
              </a:rPr>
              <a:t>2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244850" y="3700463"/>
            <a:ext cx="1795463" cy="94615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t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en-US" sz="900" b="1">
              <a:latin typeface="Helvetica" pitchFamily="-112" charset="0"/>
            </a:endParaRPr>
          </a:p>
          <a:p>
            <a:pPr algn="ctr">
              <a:lnSpc>
                <a:spcPct val="80000"/>
              </a:lnSpc>
            </a:pPr>
            <a:endParaRPr lang="en-US" sz="1800" b="1">
              <a:latin typeface="Helvetica" pitchFamily="-112" charset="0"/>
            </a:endParaRPr>
          </a:p>
          <a:p>
            <a:pPr algn="ctr">
              <a:lnSpc>
                <a:spcPct val="80000"/>
              </a:lnSpc>
            </a:pPr>
            <a:r>
              <a:rPr lang="en-US" sz="1800" b="1">
                <a:latin typeface="Helvetica" pitchFamily="-112" charset="0"/>
              </a:rPr>
              <a:t>simulation</a:t>
            </a:r>
            <a:endParaRPr lang="en-US" sz="1800" b="1">
              <a:solidFill>
                <a:srgbClr val="CC3300"/>
              </a:solidFill>
              <a:latin typeface="Helvetica" pitchFamily="-112" charset="0"/>
            </a:endParaRP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1333500" y="3773488"/>
            <a:ext cx="1193800" cy="7953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800">
              <a:latin typeface="Helvetica" pitchFamily="-112" charset="0"/>
            </a:endParaRPr>
          </a:p>
        </p:txBody>
      </p:sp>
      <p:sp>
        <p:nvSpPr>
          <p:cNvPr id="17" name="AutoShape 22" descr="Dashed horizontal"/>
          <p:cNvSpPr>
            <a:spLocks noChangeArrowheads="1"/>
          </p:cNvSpPr>
          <p:nvPr/>
        </p:nvSpPr>
        <p:spPr bwMode="auto">
          <a:xfrm>
            <a:off x="2566988" y="3989388"/>
            <a:ext cx="592137" cy="330200"/>
          </a:xfrm>
          <a:prstGeom prst="rightArrow">
            <a:avLst>
              <a:gd name="adj1" fmla="val 50000"/>
              <a:gd name="adj2" fmla="val 44832"/>
            </a:avLst>
          </a:prstGeom>
          <a:pattFill prst="dashHorz">
            <a:fgClr>
              <a:srgbClr val="008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800">
              <a:latin typeface="Helvetica" pitchFamily="-112" charset="0"/>
            </a:endParaRPr>
          </a:p>
        </p:txBody>
      </p:sp>
      <p:sp>
        <p:nvSpPr>
          <p:cNvPr id="18" name="AutoShape 23" descr="Dashed horizontal"/>
          <p:cNvSpPr>
            <a:spLocks noChangeArrowheads="1"/>
          </p:cNvSpPr>
          <p:nvPr/>
        </p:nvSpPr>
        <p:spPr bwMode="auto">
          <a:xfrm>
            <a:off x="5116513" y="4005263"/>
            <a:ext cx="592137" cy="330200"/>
          </a:xfrm>
          <a:prstGeom prst="rightArrow">
            <a:avLst>
              <a:gd name="adj1" fmla="val 50000"/>
              <a:gd name="adj2" fmla="val 44832"/>
            </a:avLst>
          </a:prstGeom>
          <a:pattFill prst="dashHorz">
            <a:fgClr>
              <a:srgbClr val="008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800">
              <a:latin typeface="Helvetica" pitchFamily="-112" charset="0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1254125" y="3305175"/>
            <a:ext cx="14049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b="1" i="1">
                <a:solidFill>
                  <a:srgbClr val="0000FF"/>
                </a:solidFill>
                <a:latin typeface="Helvetica" pitchFamily="-112" charset="0"/>
              </a:rPr>
              <a:t>input space</a:t>
            </a:r>
            <a:endParaRPr lang="en-US" sz="1800" b="1" baseline="-25000">
              <a:solidFill>
                <a:srgbClr val="0000FF"/>
              </a:solidFill>
              <a:latin typeface="Helvetica" pitchFamily="-112" charset="0"/>
            </a:endParaRPr>
          </a:p>
        </p:txBody>
      </p:sp>
      <p:sp>
        <p:nvSpPr>
          <p:cNvPr id="20" name="AutoShape 25"/>
          <p:cNvSpPr>
            <a:spLocks noChangeArrowheads="1"/>
          </p:cNvSpPr>
          <p:nvPr/>
        </p:nvSpPr>
        <p:spPr bwMode="auto">
          <a:xfrm>
            <a:off x="6129338" y="3646488"/>
            <a:ext cx="1443037" cy="920750"/>
          </a:xfrm>
          <a:prstGeom prst="parallelogram">
            <a:avLst>
              <a:gd name="adj" fmla="val 39181"/>
            </a:avLst>
          </a:prstGeom>
          <a:gradFill rotWithShape="1">
            <a:gsLst>
              <a:gs pos="0">
                <a:srgbClr val="993366"/>
              </a:gs>
              <a:gs pos="100000">
                <a:srgbClr val="008000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800">
              <a:latin typeface="Helvetica" pitchFamily="-112" charset="0"/>
            </a:endParaRP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6251575" y="3240088"/>
            <a:ext cx="15335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b="1" i="1">
                <a:solidFill>
                  <a:srgbClr val="008000"/>
                </a:solidFill>
                <a:latin typeface="Helvetica" pitchFamily="-112" charset="0"/>
              </a:rPr>
              <a:t>output space</a:t>
            </a:r>
            <a:endParaRPr lang="en-US" sz="1800" b="1" baseline="-25000">
              <a:solidFill>
                <a:srgbClr val="008000"/>
              </a:solidFill>
              <a:latin typeface="Helvetica" pitchFamily="-112" charset="0"/>
            </a:endParaRPr>
          </a:p>
        </p:txBody>
      </p:sp>
      <p:sp>
        <p:nvSpPr>
          <p:cNvPr id="22" name="AutoShape 34"/>
          <p:cNvSpPr>
            <a:spLocks noChangeArrowheads="1"/>
          </p:cNvSpPr>
          <p:nvPr/>
        </p:nvSpPr>
        <p:spPr bwMode="auto">
          <a:xfrm flipH="1">
            <a:off x="1654175" y="4659313"/>
            <a:ext cx="655638" cy="14525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Helvetica" pitchFamily="-112" charset="0"/>
            </a:endParaRP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>
            <a:off x="2341563" y="5661025"/>
            <a:ext cx="2905125" cy="5334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en-US" sz="1800" b="1">
                <a:latin typeface="Helvetica" pitchFamily="-112" charset="0"/>
              </a:rPr>
              <a:t>Assessment / Inference System</a:t>
            </a:r>
            <a:endParaRPr lang="en-US" sz="1800" b="1">
              <a:solidFill>
                <a:srgbClr val="008000"/>
              </a:solidFill>
              <a:latin typeface="Helvetica" pitchFamily="-112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283325" y="5689600"/>
            <a:ext cx="1912938" cy="711200"/>
          </a:xfrm>
          <a:prstGeom prst="rect">
            <a:avLst/>
          </a:prstGeom>
          <a:solidFill>
            <a:srgbClr val="FFFCB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t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en-US" sz="900" b="1" dirty="0">
              <a:latin typeface="Helvetica" pitchFamily="-112" charset="0"/>
            </a:endParaRPr>
          </a:p>
          <a:p>
            <a:pPr algn="ctr">
              <a:lnSpc>
                <a:spcPct val="80000"/>
              </a:lnSpc>
            </a:pPr>
            <a:r>
              <a:rPr lang="en-US" sz="1800" b="1" dirty="0">
                <a:solidFill>
                  <a:srgbClr val="0000FF"/>
                </a:solidFill>
                <a:latin typeface="Helvetica" pitchFamily="-112" charset="0"/>
              </a:rPr>
              <a:t>Experimental measurements </a:t>
            </a:r>
          </a:p>
        </p:txBody>
      </p: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rot="5400000">
            <a:off x="5087937" y="4860926"/>
            <a:ext cx="1196975" cy="844550"/>
          </a:xfrm>
          <a:prstGeom prst="straightConnector1">
            <a:avLst/>
          </a:prstGeom>
          <a:noFill/>
          <a:ln w="25400" cmpd="dbl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rot="10800000">
            <a:off x="5264150" y="6045200"/>
            <a:ext cx="898525" cy="1588"/>
          </a:xfrm>
          <a:prstGeom prst="straightConnector1">
            <a:avLst/>
          </a:prstGeom>
          <a:noFill/>
          <a:ln w="25400" cmpd="dbl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6130925" y="3635375"/>
            <a:ext cx="1443038" cy="920750"/>
            <a:chOff x="7518082" y="1565074"/>
            <a:chExt cx="1443038" cy="920750"/>
          </a:xfrm>
        </p:grpSpPr>
        <p:sp>
          <p:nvSpPr>
            <p:cNvPr id="28" name="AutoShape 25"/>
            <p:cNvSpPr>
              <a:spLocks noChangeArrowheads="1"/>
            </p:cNvSpPr>
            <p:nvPr/>
          </p:nvSpPr>
          <p:spPr bwMode="auto">
            <a:xfrm>
              <a:off x="7518082" y="1565074"/>
              <a:ext cx="1443038" cy="920750"/>
            </a:xfrm>
            <a:prstGeom prst="parallelogram">
              <a:avLst>
                <a:gd name="adj" fmla="val 39181"/>
              </a:avLst>
            </a:prstGeom>
            <a:solidFill>
              <a:srgbClr val="BEE395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US" sz="1800">
                <a:latin typeface="Helvetica" pitchFamily="-112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 rot="18924774">
              <a:off x="7925505" y="1925051"/>
              <a:ext cx="875899" cy="375385"/>
            </a:xfrm>
            <a:prstGeom prst="ellipse">
              <a:avLst/>
            </a:prstGeom>
            <a:gradFill flip="none" rotWithShape="1">
              <a:gsLst>
                <a:gs pos="0">
                  <a:srgbClr val="993366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t="100000" r="100000"/>
              </a:path>
              <a:tileRect l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Helvetica" pitchFamily="-128" charset="0"/>
              </a:endParaRPr>
            </a:p>
          </p:txBody>
        </p:sp>
      </p:grpSp>
      <p:cxnSp>
        <p:nvCxnSpPr>
          <p:cNvPr id="30" name="Straight Arrow Connector 29"/>
          <p:cNvCxnSpPr>
            <a:cxnSpLocks noChangeShapeType="1"/>
            <a:stCxn id="24" idx="0"/>
          </p:cNvCxnSpPr>
          <p:nvPr/>
        </p:nvCxnSpPr>
        <p:spPr bwMode="auto">
          <a:xfrm rot="16200000" flipV="1">
            <a:off x="6446838" y="4895850"/>
            <a:ext cx="1195387" cy="392113"/>
          </a:xfrm>
          <a:prstGeom prst="straightConnector1">
            <a:avLst/>
          </a:prstGeom>
          <a:noFill/>
          <a:ln w="25400" cmpd="dbl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31" name="Group 51"/>
          <p:cNvGrpSpPr>
            <a:grpSpLocks/>
          </p:cNvGrpSpPr>
          <p:nvPr/>
        </p:nvGrpSpPr>
        <p:grpSpPr bwMode="auto">
          <a:xfrm>
            <a:off x="1338263" y="3765550"/>
            <a:ext cx="1193800" cy="795338"/>
            <a:chOff x="449328" y="5310165"/>
            <a:chExt cx="1193800" cy="795338"/>
          </a:xfrm>
        </p:grpSpPr>
        <p:sp>
          <p:nvSpPr>
            <p:cNvPr id="32" name="Rectangle 21"/>
            <p:cNvSpPr>
              <a:spLocks noChangeArrowheads="1"/>
            </p:cNvSpPr>
            <p:nvPr/>
          </p:nvSpPr>
          <p:spPr bwMode="auto">
            <a:xfrm>
              <a:off x="449328" y="5310165"/>
              <a:ext cx="1193800" cy="795338"/>
            </a:xfrm>
            <a:prstGeom prst="rect">
              <a:avLst/>
            </a:prstGeom>
            <a:solidFill>
              <a:srgbClr val="A7A7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US" sz="1800">
                <a:latin typeface="Helvetica" pitchFamily="-112" charset="0"/>
              </a:endParaRPr>
            </a:p>
          </p:txBody>
        </p:sp>
        <p:sp>
          <p:nvSpPr>
            <p:cNvPr id="33" name="Oval 38"/>
            <p:cNvSpPr>
              <a:spLocks noChangeArrowheads="1"/>
            </p:cNvSpPr>
            <p:nvPr/>
          </p:nvSpPr>
          <p:spPr bwMode="auto">
            <a:xfrm rot="-2675226">
              <a:off x="586545" y="5503038"/>
              <a:ext cx="875899" cy="375385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latin typeface="Helvetica" pitchFamily="-11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make predictions that are properly informed by experiments and simulations?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well-known model for predictions is</a:t>
            </a:r>
          </a:p>
          <a:p>
            <a:pPr lvl="1"/>
            <a:r>
              <a:rPr lang="en-US" dirty="0" err="1" smtClean="0"/>
              <a:t>Y</a:t>
            </a:r>
            <a:r>
              <a:rPr lang="en-US" baseline="-25000" dirty="0" err="1" smtClean="0"/>
              <a:t>pred</a:t>
            </a:r>
            <a:r>
              <a:rPr lang="en-US" baseline="-25000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x,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θ</a:t>
            </a:r>
            <a:r>
              <a:rPr lang="en-US" dirty="0" smtClean="0"/>
              <a:t>) =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η</a:t>
            </a:r>
            <a:r>
              <a:rPr lang="en-US" dirty="0" err="1" smtClean="0"/>
              <a:t>(x,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θ</a:t>
            </a:r>
            <a:r>
              <a:rPr lang="en-US" dirty="0" smtClean="0"/>
              <a:t>) +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dirty="0" err="1" smtClean="0"/>
              <a:t>(x</a:t>
            </a:r>
            <a:r>
              <a:rPr lang="en-US" dirty="0" smtClean="0"/>
              <a:t>) +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ε</a:t>
            </a:r>
            <a:r>
              <a:rPr lang="en-US" dirty="0" err="1" smtClean="0"/>
              <a:t>(x</a:t>
            </a:r>
            <a:r>
              <a:rPr lang="en-US" dirty="0" smtClean="0"/>
              <a:t>)</a:t>
            </a:r>
          </a:p>
          <a:p>
            <a:r>
              <a:rPr lang="en-US" dirty="0" smtClean="0"/>
              <a:t>where</a:t>
            </a:r>
          </a:p>
          <a:p>
            <a:pPr lvl="1"/>
            <a:r>
              <a:rPr lang="en-US" dirty="0" err="1" smtClean="0"/>
              <a:t>Y</a:t>
            </a:r>
            <a:r>
              <a:rPr lang="en-US" baseline="-25000" dirty="0" err="1" smtClean="0"/>
              <a:t>pred</a:t>
            </a:r>
            <a:r>
              <a:rPr lang="en-US" dirty="0" smtClean="0"/>
              <a:t> = predicted value for the QOI </a:t>
            </a:r>
          </a:p>
          <a:p>
            <a:pPr lvl="1"/>
            <a:r>
              <a:rPr lang="en-US" dirty="0" err="1" smtClean="0">
                <a:latin typeface="Lucida Grande"/>
                <a:ea typeface="Lucida Grande"/>
                <a:cs typeface="Lucida Grande"/>
              </a:rPr>
              <a:t>η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 </a:t>
            </a:r>
            <a:r>
              <a:rPr lang="en-US" dirty="0" smtClean="0"/>
              <a:t>= simulation output</a:t>
            </a:r>
          </a:p>
          <a:p>
            <a:pPr lvl="1"/>
            <a:r>
              <a:rPr lang="en-US" dirty="0" err="1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 </a:t>
            </a:r>
            <a:r>
              <a:rPr lang="en-US" dirty="0" smtClean="0"/>
              <a:t>= the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discrepancy </a:t>
            </a:r>
            <a:r>
              <a:rPr lang="en-US" dirty="0" smtClean="0"/>
              <a:t>between the simulation and reality</a:t>
            </a: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US" dirty="0" err="1" smtClean="0">
                <a:latin typeface="Lucida Grande"/>
                <a:ea typeface="Lucida Grande"/>
                <a:cs typeface="Lucida Grande"/>
              </a:rPr>
              <a:t>ε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 </a:t>
            </a:r>
            <a:r>
              <a:rPr lang="en-US" dirty="0" smtClean="0"/>
              <a:t>= the error in my measurement (variability)</a:t>
            </a:r>
          </a:p>
          <a:p>
            <a:r>
              <a:rPr lang="en-US" dirty="0" smtClean="0"/>
              <a:t>Note that:</a:t>
            </a:r>
          </a:p>
          <a:p>
            <a:pPr lvl="1"/>
            <a:r>
              <a:rPr lang="en-US" dirty="0" smtClean="0"/>
              <a:t>predictions are conditioned on previous experiments </a:t>
            </a:r>
          </a:p>
          <a:p>
            <a:pPr lvl="1"/>
            <a:r>
              <a:rPr lang="en-US" dirty="0" smtClean="0"/>
              <a:t>and prior knowledge (reasonable ranges for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θ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this enters through the distribution of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θ</a:t>
            </a:r>
            <a:endParaRPr lang="en-US" dirty="0" smtClean="0"/>
          </a:p>
          <a:p>
            <a:r>
              <a:rPr lang="en-US" dirty="0" smtClean="0"/>
              <a:t>Nothing fancy here</a:t>
            </a:r>
          </a:p>
          <a:p>
            <a:pPr lvl="1"/>
            <a:r>
              <a:rPr lang="en-US" dirty="0" smtClean="0"/>
              <a:t>Just saying that my prediction is my simulation plus some errors</a:t>
            </a:r>
          </a:p>
          <a:p>
            <a:pPr lvl="1"/>
            <a:r>
              <a:rPr lang="en-US" dirty="0" smtClean="0"/>
              <a:t>The fancy part is coming up with models for that error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D492AC1-C966-BE42-8741-B28374A52E0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discrepancy function (</a:t>
            </a:r>
            <a:r>
              <a:rPr lang="en-US" i="1" dirty="0" err="1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dirty="0" smtClean="0"/>
              <a:t>) attempts to capture model error.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simulation cannot match measurement for any reasonable input values, we infer simulation error.</a:t>
            </a:r>
          </a:p>
          <a:p>
            <a:pPr lvl="1"/>
            <a:r>
              <a:rPr lang="en-US" dirty="0" smtClean="0"/>
              <a:t>If we believe our software implementation and have understood and minimized numerical errors, we infer error in the mathematical models</a:t>
            </a:r>
          </a:p>
          <a:p>
            <a:r>
              <a:rPr lang="en-US" dirty="0" smtClean="0"/>
              <a:t>Precise understanding requires lots of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D492AC1-C966-BE42-8741-B28374A52E08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981075" y="3751263"/>
            <a:ext cx="1906588" cy="1433512"/>
            <a:chOff x="654" y="2670"/>
            <a:chExt cx="1201" cy="903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655" y="3573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flipV="1">
              <a:off x="654" y="2670"/>
              <a:ext cx="0" cy="90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663825" y="5208588"/>
            <a:ext cx="280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i="1">
                <a:latin typeface="Symbol" pitchFamily="-112" charset="2"/>
              </a:rPr>
              <a:t>q</a:t>
            </a:r>
            <a:r>
              <a:rPr lang="en-US" sz="1800" b="1" baseline="-25000">
                <a:latin typeface="Helvetica" pitchFamily="-112" charset="0"/>
              </a:rPr>
              <a:t>1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09600" y="3760788"/>
            <a:ext cx="280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i="1">
                <a:latin typeface="Symbol" pitchFamily="-112" charset="2"/>
              </a:rPr>
              <a:t>q</a:t>
            </a:r>
            <a:r>
              <a:rPr lang="en-US" sz="1800" b="1" baseline="-25000">
                <a:latin typeface="Helvetica" pitchFamily="-112" charset="0"/>
              </a:rPr>
              <a:t>2</a:t>
            </a:r>
          </a:p>
        </p:txBody>
      </p: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5761038" y="3719513"/>
            <a:ext cx="1906587" cy="1433512"/>
            <a:chOff x="654" y="2670"/>
            <a:chExt cx="1201" cy="903"/>
          </a:xfrm>
        </p:grpSpPr>
        <p:sp>
          <p:nvSpPr>
            <p:cNvPr id="11" name="Line 16"/>
            <p:cNvSpPr>
              <a:spLocks noChangeShapeType="1"/>
            </p:cNvSpPr>
            <p:nvPr/>
          </p:nvSpPr>
          <p:spPr bwMode="auto">
            <a:xfrm>
              <a:off x="655" y="3573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 flipV="1">
              <a:off x="654" y="2670"/>
              <a:ext cx="0" cy="90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7339013" y="5195888"/>
            <a:ext cx="2825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i="1">
                <a:latin typeface="Helvetica" pitchFamily="-112" charset="0"/>
              </a:rPr>
              <a:t>y</a:t>
            </a:r>
            <a:r>
              <a:rPr lang="en-US" sz="1800" b="1" baseline="-25000">
                <a:latin typeface="Helvetica" pitchFamily="-112" charset="0"/>
              </a:rPr>
              <a:t>1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389563" y="3729038"/>
            <a:ext cx="2809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i="1">
                <a:latin typeface="Helvetica" pitchFamily="-112" charset="0"/>
              </a:rPr>
              <a:t>y</a:t>
            </a:r>
            <a:r>
              <a:rPr lang="en-US" sz="1800" b="1" baseline="-25000">
                <a:latin typeface="Helvetica" pitchFamily="-112" charset="0"/>
              </a:rPr>
              <a:t>2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244850" y="3979863"/>
            <a:ext cx="1795463" cy="94615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t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en-US" sz="900" b="1">
              <a:latin typeface="Helvetica" pitchFamily="-112" charset="0"/>
            </a:endParaRPr>
          </a:p>
          <a:p>
            <a:pPr algn="ctr">
              <a:lnSpc>
                <a:spcPct val="80000"/>
              </a:lnSpc>
            </a:pPr>
            <a:endParaRPr lang="en-US" sz="1800" b="1">
              <a:latin typeface="Helvetica" pitchFamily="-112" charset="0"/>
            </a:endParaRPr>
          </a:p>
          <a:p>
            <a:pPr algn="ctr">
              <a:lnSpc>
                <a:spcPct val="80000"/>
              </a:lnSpc>
            </a:pPr>
            <a:r>
              <a:rPr lang="en-US" sz="1800" b="1">
                <a:latin typeface="Helvetica" pitchFamily="-112" charset="0"/>
              </a:rPr>
              <a:t>simulation</a:t>
            </a:r>
            <a:endParaRPr lang="en-US" sz="1800" b="1">
              <a:solidFill>
                <a:srgbClr val="CC3300"/>
              </a:solidFill>
              <a:latin typeface="Helvetica" pitchFamily="-112" charset="0"/>
            </a:endParaRP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1333500" y="4052888"/>
            <a:ext cx="1193800" cy="7953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800">
              <a:latin typeface="Helvetica" pitchFamily="-112" charset="0"/>
            </a:endParaRPr>
          </a:p>
        </p:txBody>
      </p:sp>
      <p:sp>
        <p:nvSpPr>
          <p:cNvPr id="17" name="AutoShape 22" descr="Dashed horizontal"/>
          <p:cNvSpPr>
            <a:spLocks noChangeArrowheads="1"/>
          </p:cNvSpPr>
          <p:nvPr/>
        </p:nvSpPr>
        <p:spPr bwMode="auto">
          <a:xfrm>
            <a:off x="2566988" y="4268788"/>
            <a:ext cx="592137" cy="330200"/>
          </a:xfrm>
          <a:prstGeom prst="rightArrow">
            <a:avLst>
              <a:gd name="adj1" fmla="val 50000"/>
              <a:gd name="adj2" fmla="val 44832"/>
            </a:avLst>
          </a:prstGeom>
          <a:pattFill prst="dashHorz">
            <a:fgClr>
              <a:srgbClr val="008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800">
              <a:latin typeface="Helvetica" pitchFamily="-112" charset="0"/>
            </a:endParaRPr>
          </a:p>
        </p:txBody>
      </p:sp>
      <p:sp>
        <p:nvSpPr>
          <p:cNvPr id="18" name="AutoShape 23" descr="Dashed horizontal"/>
          <p:cNvSpPr>
            <a:spLocks noChangeArrowheads="1"/>
          </p:cNvSpPr>
          <p:nvPr/>
        </p:nvSpPr>
        <p:spPr bwMode="auto">
          <a:xfrm>
            <a:off x="5116513" y="4284663"/>
            <a:ext cx="592137" cy="330200"/>
          </a:xfrm>
          <a:prstGeom prst="rightArrow">
            <a:avLst>
              <a:gd name="adj1" fmla="val 50000"/>
              <a:gd name="adj2" fmla="val 44832"/>
            </a:avLst>
          </a:prstGeom>
          <a:pattFill prst="dashHorz">
            <a:fgClr>
              <a:srgbClr val="008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800">
              <a:latin typeface="Helvetica" pitchFamily="-112" charset="0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1254125" y="3584575"/>
            <a:ext cx="14049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b="1" i="1">
                <a:solidFill>
                  <a:srgbClr val="0000FF"/>
                </a:solidFill>
                <a:latin typeface="Helvetica" pitchFamily="-112" charset="0"/>
              </a:rPr>
              <a:t>input space</a:t>
            </a:r>
            <a:endParaRPr lang="en-US" sz="1800" b="1" baseline="-25000">
              <a:solidFill>
                <a:srgbClr val="0000FF"/>
              </a:solidFill>
              <a:latin typeface="Helvetica" pitchFamily="-112" charset="0"/>
            </a:endParaRPr>
          </a:p>
        </p:txBody>
      </p:sp>
      <p:sp>
        <p:nvSpPr>
          <p:cNvPr id="20" name="AutoShape 25"/>
          <p:cNvSpPr>
            <a:spLocks noChangeArrowheads="1"/>
          </p:cNvSpPr>
          <p:nvPr/>
        </p:nvSpPr>
        <p:spPr bwMode="auto">
          <a:xfrm>
            <a:off x="6129338" y="3925888"/>
            <a:ext cx="1443037" cy="920750"/>
          </a:xfrm>
          <a:prstGeom prst="parallelogram">
            <a:avLst>
              <a:gd name="adj" fmla="val 39181"/>
            </a:avLst>
          </a:prstGeom>
          <a:gradFill rotWithShape="1">
            <a:gsLst>
              <a:gs pos="0">
                <a:srgbClr val="993366"/>
              </a:gs>
              <a:gs pos="100000">
                <a:srgbClr val="008000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800">
              <a:latin typeface="Helvetica" pitchFamily="-112" charset="0"/>
            </a:endParaRP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6251575" y="3519488"/>
            <a:ext cx="15335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b="1" i="1">
                <a:solidFill>
                  <a:srgbClr val="008000"/>
                </a:solidFill>
                <a:latin typeface="Helvetica" pitchFamily="-112" charset="0"/>
              </a:rPr>
              <a:t>output space</a:t>
            </a:r>
            <a:endParaRPr lang="en-US" sz="1800" b="1" baseline="-25000">
              <a:solidFill>
                <a:srgbClr val="008000"/>
              </a:solidFill>
              <a:latin typeface="Helvetica" pitchFamily="-112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749131" y="5689600"/>
            <a:ext cx="1912938" cy="711200"/>
          </a:xfrm>
          <a:prstGeom prst="rect">
            <a:avLst/>
          </a:prstGeom>
          <a:solidFill>
            <a:srgbClr val="FFFCB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t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en-US" sz="900" b="1" dirty="0">
              <a:latin typeface="Helvetica" pitchFamily="-112" charset="0"/>
            </a:endParaRPr>
          </a:p>
          <a:p>
            <a:pPr algn="ctr">
              <a:lnSpc>
                <a:spcPct val="80000"/>
              </a:lnSpc>
            </a:pPr>
            <a:r>
              <a:rPr lang="en-US" sz="1800" b="1" dirty="0">
                <a:solidFill>
                  <a:srgbClr val="0000FF"/>
                </a:solidFill>
                <a:latin typeface="Helvetica" pitchFamily="-112" charset="0"/>
              </a:rPr>
              <a:t>Experimental measurements </a:t>
            </a: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6130925" y="3914775"/>
            <a:ext cx="1635765" cy="920750"/>
            <a:chOff x="7518082" y="1565074"/>
            <a:chExt cx="1635765" cy="920750"/>
          </a:xfrm>
        </p:grpSpPr>
        <p:sp>
          <p:nvSpPr>
            <p:cNvPr id="28" name="AutoShape 25"/>
            <p:cNvSpPr>
              <a:spLocks noChangeArrowheads="1"/>
            </p:cNvSpPr>
            <p:nvPr/>
          </p:nvSpPr>
          <p:spPr bwMode="auto">
            <a:xfrm>
              <a:off x="7518082" y="1565074"/>
              <a:ext cx="1443038" cy="920750"/>
            </a:xfrm>
            <a:prstGeom prst="parallelogram">
              <a:avLst>
                <a:gd name="adj" fmla="val 39181"/>
              </a:avLst>
            </a:prstGeom>
            <a:solidFill>
              <a:srgbClr val="BEE395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US" sz="1800">
                <a:latin typeface="Helvetica" pitchFamily="-112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 rot="18924774">
              <a:off x="8277948" y="1872897"/>
              <a:ext cx="875899" cy="375385"/>
            </a:xfrm>
            <a:prstGeom prst="ellipse">
              <a:avLst/>
            </a:prstGeom>
            <a:solidFill>
              <a:srgbClr val="008000">
                <a:alpha val="4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Helvetica" pitchFamily="-128" charset="0"/>
              </a:endParaRPr>
            </a:p>
          </p:txBody>
        </p:sp>
      </p:grp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 rot="5400000" flipH="1" flipV="1">
            <a:off x="6510231" y="4739331"/>
            <a:ext cx="1145638" cy="754900"/>
          </a:xfrm>
          <a:prstGeom prst="straightConnector1">
            <a:avLst/>
          </a:prstGeom>
          <a:noFill/>
          <a:ln w="25400" cmpd="dbl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Rectangle 21"/>
          <p:cNvSpPr>
            <a:spLocks noChangeArrowheads="1"/>
          </p:cNvSpPr>
          <p:nvPr/>
        </p:nvSpPr>
        <p:spPr bwMode="auto">
          <a:xfrm>
            <a:off x="1338263" y="4044950"/>
            <a:ext cx="1193800" cy="795338"/>
          </a:xfrm>
          <a:prstGeom prst="rect">
            <a:avLst/>
          </a:prstGeom>
          <a:solidFill>
            <a:srgbClr val="A7A7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800">
              <a:latin typeface="Helvetica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 smtClean="0">
                <a:solidFill>
                  <a:schemeClr val="bg2"/>
                </a:solidFill>
              </a:rPr>
              <a:t>cannot</a:t>
            </a:r>
            <a:r>
              <a:rPr lang="en-US" dirty="0" smtClean="0"/>
              <a:t> predict everything!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239000" cy="5029200"/>
          </a:xfrm>
        </p:spPr>
        <p:txBody>
          <a:bodyPr/>
          <a:lstStyle/>
          <a:p>
            <a:r>
              <a:rPr lang="en-US" sz="2000" dirty="0" smtClean="0"/>
              <a:t> Laplace imagined a demon that knew the position and momentum of every particle in the universe</a:t>
            </a:r>
          </a:p>
          <a:p>
            <a:pPr lvl="1"/>
            <a:r>
              <a:rPr lang="en-US" sz="1800" dirty="0" smtClean="0"/>
              <a:t>Is it possible for this demon to predict the state of the universe at a future time?</a:t>
            </a:r>
          </a:p>
          <a:p>
            <a:r>
              <a:rPr lang="en-US" sz="2000" dirty="0" smtClean="0"/>
              <a:t>We know that this task is impossible from quantum mechanics.</a:t>
            </a:r>
          </a:p>
          <a:p>
            <a:pPr lvl="1"/>
            <a:r>
              <a:rPr lang="en-US" sz="1800" dirty="0" smtClean="0"/>
              <a:t>Can the demon make predictions at classical scales?</a:t>
            </a:r>
          </a:p>
          <a:p>
            <a:r>
              <a:rPr lang="en-US" sz="2000" dirty="0" smtClean="0"/>
              <a:t>There are questions about the future state of the universe the demon cannot predict.</a:t>
            </a:r>
          </a:p>
          <a:p>
            <a:pPr lvl="1"/>
            <a:r>
              <a:rPr lang="en-US" sz="1800" dirty="0" smtClean="0"/>
              <a:t>This is irrespective of the physics level of detail </a:t>
            </a:r>
          </a:p>
          <a:p>
            <a:pPr lvl="1"/>
            <a:r>
              <a:rPr lang="en-US" sz="1800" dirty="0" smtClean="0"/>
              <a:t>Sort of like a Gödel’s Incompleteness Theorem for predictive science.</a:t>
            </a:r>
          </a:p>
          <a:p>
            <a:r>
              <a:rPr lang="en-US" sz="2200" dirty="0" smtClean="0"/>
              <a:t>We know less than the demon!</a:t>
            </a:r>
            <a:endParaRPr lang="en-US" sz="1600" dirty="0" smtClean="0"/>
          </a:p>
          <a:p>
            <a:pPr lvl="1"/>
            <a:r>
              <a:rPr lang="en-US" sz="1800" dirty="0" smtClean="0"/>
              <a:t>Keep this in mind when looking at spectacular simulation results.</a:t>
            </a:r>
          </a:p>
          <a:p>
            <a:r>
              <a:rPr lang="en-US" sz="2200" dirty="0" smtClean="0"/>
              <a:t>Of course we can make predictions with quantified uncertainty for </a:t>
            </a:r>
            <a:r>
              <a:rPr lang="en-US" sz="2200" dirty="0" err="1" smtClean="0"/>
              <a:t>multiphysics</a:t>
            </a:r>
            <a:r>
              <a:rPr lang="en-US" sz="2200" dirty="0" smtClean="0"/>
              <a:t> systems.</a:t>
            </a:r>
          </a:p>
          <a:p>
            <a:pPr lvl="1"/>
            <a:r>
              <a:rPr lang="en-US" sz="1800" dirty="0" smtClean="0"/>
              <a:t>We do need to be upfront though with the limitations of our predictions.</a:t>
            </a:r>
          </a:p>
          <a:p>
            <a:endParaRPr lang="en-US" sz="2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D492AC1-C966-BE42-8741-B28374A52E08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0" y="1066800"/>
            <a:ext cx="1498600" cy="238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7493000" y="3200400"/>
            <a:ext cx="1498600" cy="381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Laplace’s</a:t>
            </a:r>
            <a:r>
              <a:rPr kumimoji="0" lang="en-US" sz="1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Demon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High-fidelity simulations may be cheaper than experiment, but they are not free.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Sampling a high-dimensional input space may require an enormous number of points.</a:t>
            </a:r>
          </a:p>
          <a:p>
            <a:r>
              <a:rPr lang="en-US" dirty="0" smtClean="0"/>
              <a:t>“Emulators” are intended to address this</a:t>
            </a:r>
          </a:p>
          <a:p>
            <a:pPr lvl="1"/>
            <a:r>
              <a:rPr lang="en-US" dirty="0" smtClean="0"/>
              <a:t>Simulations define output at some number of input points</a:t>
            </a:r>
          </a:p>
          <a:p>
            <a:r>
              <a:rPr lang="en-US" dirty="0" smtClean="0"/>
              <a:t>From these simulations we produce a regression model (fancy curve fit)</a:t>
            </a:r>
          </a:p>
          <a:p>
            <a:pPr lvl="1"/>
            <a:r>
              <a:rPr lang="en-US" dirty="0" smtClean="0"/>
              <a:t>might miss something if response surface is not smooth</a:t>
            </a:r>
          </a:p>
          <a:p>
            <a:r>
              <a:rPr lang="en-US" dirty="0" smtClean="0"/>
              <a:t>Then when we want to know the code output at a new point in input I can just use the regression model</a:t>
            </a:r>
          </a:p>
          <a:p>
            <a:pPr lvl="1"/>
            <a:r>
              <a:rPr lang="en-US" dirty="0" smtClean="0"/>
              <a:t>Good regression models also </a:t>
            </a:r>
            <a:r>
              <a:rPr lang="en-US" dirty="0" smtClean="0">
                <a:solidFill>
                  <a:schemeClr val="bg2"/>
                </a:solidFill>
              </a:rPr>
              <a:t>try </a:t>
            </a:r>
            <a:r>
              <a:rPr lang="en-US" dirty="0" smtClean="0"/>
              <a:t>to tell you if the model should be believed.</a:t>
            </a:r>
          </a:p>
          <a:p>
            <a:r>
              <a:rPr lang="en-US" dirty="0" smtClean="0"/>
              <a:t>Low-order simulation might be take the place of an emulator</a:t>
            </a:r>
          </a:p>
          <a:p>
            <a:pPr lvl="1"/>
            <a:r>
              <a:rPr lang="en-US" dirty="0" smtClean="0"/>
              <a:t>Turn the knobs to match the high-fidelity simulation</a:t>
            </a:r>
          </a:p>
          <a:p>
            <a:pPr lvl="1"/>
            <a:r>
              <a:rPr lang="en-US" dirty="0" smtClean="0"/>
              <a:t>Generate a discrepancy function for low- to hi-fi simulation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D492AC1-C966-BE42-8741-B28374A52E0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toy example of an emulator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“Code”: </a:t>
            </a:r>
            <a:r>
              <a:rPr lang="en-US" dirty="0" err="1" smtClean="0"/>
              <a:t>f(x</a:t>
            </a:r>
            <a:r>
              <a:rPr lang="en-US" dirty="0" smtClean="0"/>
              <a:t>) = (log x)</a:t>
            </a:r>
            <a:r>
              <a:rPr lang="en-US" baseline="30000" dirty="0" smtClean="0"/>
              <a:t>2</a:t>
            </a:r>
            <a:r>
              <a:rPr lang="en-US" dirty="0" smtClean="0"/>
              <a:t> / x</a:t>
            </a:r>
            <a:r>
              <a:rPr lang="en-US" baseline="30000" dirty="0" smtClean="0"/>
              <a:t>1/2</a:t>
            </a:r>
            <a:r>
              <a:rPr lang="en-US" dirty="0" smtClean="0"/>
              <a:t> </a:t>
            </a:r>
          </a:p>
          <a:p>
            <a:r>
              <a:rPr lang="en-US" dirty="0" smtClean="0"/>
              <a:t>Two regression models:</a:t>
            </a:r>
          </a:p>
          <a:p>
            <a:pPr lvl="1"/>
            <a:r>
              <a:rPr lang="en-US" dirty="0" smtClean="0"/>
              <a:t>Bayesian Multiple Adaptive Regression </a:t>
            </a:r>
            <a:r>
              <a:rPr lang="en-US" dirty="0" err="1" smtClean="0"/>
              <a:t>Splines</a:t>
            </a:r>
            <a:r>
              <a:rPr lang="en-US" dirty="0" smtClean="0"/>
              <a:t> (BMARS) left</a:t>
            </a:r>
          </a:p>
          <a:p>
            <a:pPr lvl="1"/>
            <a:r>
              <a:rPr lang="en-US" dirty="0" smtClean="0"/>
              <a:t>Gaussian Process Regression (GPR) right	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D492AC1-C966-BE42-8741-B28374A52E0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3" name="Picture 12" descr="BMAR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295835" y="2590800"/>
            <a:ext cx="5325035" cy="4114800"/>
          </a:xfrm>
          <a:prstGeom prst="rect">
            <a:avLst/>
          </a:prstGeom>
        </p:spPr>
      </p:pic>
      <p:pic>
        <p:nvPicPr>
          <p:cNvPr id="14" name="Picture 13" descr="GP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276164" y="2590800"/>
            <a:ext cx="5325036" cy="4114800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 bwMode="auto">
          <a:xfrm>
            <a:off x="609600" y="5486400"/>
            <a:ext cx="152400" cy="152400"/>
          </a:xfrm>
          <a:prstGeom prst="ellipse">
            <a:avLst/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 flipV="1">
            <a:off x="838200" y="5105400"/>
            <a:ext cx="152400" cy="152400"/>
          </a:xfrm>
          <a:prstGeom prst="ellipse">
            <a:avLst/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 flipV="1">
            <a:off x="1066800" y="4800600"/>
            <a:ext cx="152400" cy="152400"/>
          </a:xfrm>
          <a:prstGeom prst="ellipse">
            <a:avLst/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 flipV="1">
            <a:off x="1330804" y="4537260"/>
            <a:ext cx="152400" cy="152400"/>
          </a:xfrm>
          <a:prstGeom prst="ellipse">
            <a:avLst/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 flipV="1">
            <a:off x="1563463" y="4309980"/>
            <a:ext cx="152400" cy="152400"/>
          </a:xfrm>
          <a:prstGeom prst="ellipse">
            <a:avLst/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 flipV="1">
            <a:off x="2048170" y="4035840"/>
            <a:ext cx="152400" cy="152400"/>
          </a:xfrm>
          <a:prstGeom prst="ellipse">
            <a:avLst/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 flipV="1">
            <a:off x="2775231" y="3804735"/>
            <a:ext cx="152400" cy="152400"/>
          </a:xfrm>
          <a:prstGeom prst="ellipse">
            <a:avLst/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 flipV="1">
            <a:off x="4006387" y="3576310"/>
            <a:ext cx="152400" cy="152400"/>
          </a:xfrm>
          <a:prstGeom prst="ellipse">
            <a:avLst/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5213813" y="5483895"/>
            <a:ext cx="152400" cy="152400"/>
          </a:xfrm>
          <a:prstGeom prst="ellipse">
            <a:avLst/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 flipV="1">
            <a:off x="5442413" y="5102895"/>
            <a:ext cx="152400" cy="152400"/>
          </a:xfrm>
          <a:prstGeom prst="ellipse">
            <a:avLst/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 flipV="1">
            <a:off x="5671013" y="4798095"/>
            <a:ext cx="152400" cy="152400"/>
          </a:xfrm>
          <a:prstGeom prst="ellipse">
            <a:avLst/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 flipV="1">
            <a:off x="5935017" y="4534755"/>
            <a:ext cx="152400" cy="152400"/>
          </a:xfrm>
          <a:prstGeom prst="ellipse">
            <a:avLst/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 flipV="1">
            <a:off x="6167676" y="4307475"/>
            <a:ext cx="152400" cy="152400"/>
          </a:xfrm>
          <a:prstGeom prst="ellipse">
            <a:avLst/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 flipV="1">
            <a:off x="6652383" y="4033335"/>
            <a:ext cx="152400" cy="152400"/>
          </a:xfrm>
          <a:prstGeom prst="ellipse">
            <a:avLst/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 flipV="1">
            <a:off x="7379444" y="3802230"/>
            <a:ext cx="152400" cy="152400"/>
          </a:xfrm>
          <a:prstGeom prst="ellipse">
            <a:avLst/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 flipV="1">
            <a:off x="8610600" y="3573805"/>
            <a:ext cx="152400" cy="152400"/>
          </a:xfrm>
          <a:prstGeom prst="ellipse">
            <a:avLst/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models are also used for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that we only know a discrepancy where we have experimental data</a:t>
            </a:r>
          </a:p>
          <a:p>
            <a:pPr lvl="1"/>
            <a:r>
              <a:rPr lang="en-US" dirty="0" smtClean="0"/>
              <a:t>We need to use that data to produce a discrepancy function.</a:t>
            </a:r>
          </a:p>
          <a:p>
            <a:r>
              <a:rPr lang="en-US" dirty="0" smtClean="0"/>
              <a:t>One caveat is that most regression models are best when interpolating</a:t>
            </a:r>
          </a:p>
          <a:p>
            <a:pPr lvl="1"/>
            <a:r>
              <a:rPr lang="en-US" dirty="0" smtClean="0"/>
              <a:t>Example: GPR goes to the mean of the data for extrapolation</a:t>
            </a:r>
          </a:p>
          <a:p>
            <a:r>
              <a:rPr lang="en-US" dirty="0" smtClean="0"/>
              <a:t>Obviously a regression model won’t know about a physics cliff outside of your data.</a:t>
            </a:r>
          </a:p>
          <a:p>
            <a:r>
              <a:rPr lang="en-US" dirty="0" smtClean="0"/>
              <a:t>Almost all predictions are extrapolations.</a:t>
            </a:r>
          </a:p>
          <a:p>
            <a:r>
              <a:rPr lang="en-US" dirty="0" smtClean="0"/>
              <a:t>The discrepancy can also be useful as a validation metric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dirty="0" smtClean="0">
                <a:cs typeface="Lucida Grande"/>
              </a:rPr>
              <a:t> is uniformly “small”, there is hope I can trust my simulations outside the known experimental data.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D492AC1-C966-BE42-8741-B28374A52E0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 not straightforward </a:t>
            </a:r>
            <a:br>
              <a:rPr lang="en-US" dirty="0" smtClean="0"/>
            </a:br>
            <a:r>
              <a:rPr lang="en-US" dirty="0" smtClean="0"/>
              <a:t>to build a predictive model.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029200"/>
          </a:xfrm>
        </p:spPr>
        <p:txBody>
          <a:bodyPr/>
          <a:lstStyle/>
          <a:p>
            <a:r>
              <a:rPr lang="en-US" dirty="0" smtClean="0"/>
              <a:t>We must make choices ...</a:t>
            </a:r>
          </a:p>
          <a:p>
            <a:r>
              <a:rPr lang="en-US" dirty="0" smtClean="0"/>
              <a:t>difficult to simultaneously infer model error and input values</a:t>
            </a:r>
          </a:p>
          <a:p>
            <a:pPr lvl="1"/>
            <a:r>
              <a:rPr lang="en-US" dirty="0" smtClean="0"/>
              <a:t>incorrect model may give reasonable answers with certain inputs</a:t>
            </a:r>
          </a:p>
          <a:p>
            <a:pPr lvl="1"/>
            <a:r>
              <a:rPr lang="en-US" dirty="0" err="1" smtClean="0"/>
              <a:t>h</a:t>
            </a:r>
            <a:r>
              <a:rPr lang="en-US" dirty="0" smtClean="0"/>
              <a:t> = </a:t>
            </a:r>
            <a:r>
              <a:rPr lang="en-US" dirty="0" err="1" smtClean="0"/>
              <a:t>g</a:t>
            </a:r>
            <a:r>
              <a:rPr lang="en-US" dirty="0" smtClean="0"/>
              <a:t> t</a:t>
            </a:r>
            <a:r>
              <a:rPr lang="en-US" baseline="30000" dirty="0" smtClean="0"/>
              <a:t>2</a:t>
            </a:r>
            <a:r>
              <a:rPr lang="en-US" dirty="0" smtClean="0"/>
              <a:t>  works with </a:t>
            </a:r>
            <a:r>
              <a:rPr lang="en-US" dirty="0" err="1" smtClean="0"/>
              <a:t>g</a:t>
            </a:r>
            <a:r>
              <a:rPr lang="en-US" dirty="0" smtClean="0"/>
              <a:t> that’s off by a factor of 2</a:t>
            </a:r>
          </a:p>
          <a:p>
            <a:r>
              <a:rPr lang="en-US" dirty="0" smtClean="0"/>
              <a:t>One approach is to get as close as I can with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θ</a:t>
            </a:r>
            <a:r>
              <a:rPr lang="en-US" dirty="0" smtClean="0"/>
              <a:t>, then leave the rest to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D492AC1-C966-BE42-8741-B28374A52E08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981075" y="3700463"/>
            <a:ext cx="1906588" cy="1433512"/>
            <a:chOff x="654" y="2670"/>
            <a:chExt cx="1201" cy="903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655" y="3573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flipV="1">
              <a:off x="654" y="2670"/>
              <a:ext cx="0" cy="90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663825" y="5157788"/>
            <a:ext cx="280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i="1">
                <a:latin typeface="Symbol" pitchFamily="-112" charset="2"/>
              </a:rPr>
              <a:t>q</a:t>
            </a:r>
            <a:r>
              <a:rPr lang="en-US" sz="1800" b="1" baseline="-25000">
                <a:latin typeface="Helvetica" pitchFamily="-112" charset="0"/>
              </a:rPr>
              <a:t>1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09600" y="3709988"/>
            <a:ext cx="280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i="1">
                <a:latin typeface="Symbol" pitchFamily="-112" charset="2"/>
              </a:rPr>
              <a:t>q</a:t>
            </a:r>
            <a:r>
              <a:rPr lang="en-US" sz="1800" b="1" baseline="-25000">
                <a:latin typeface="Helvetica" pitchFamily="-112" charset="0"/>
              </a:rPr>
              <a:t>2</a:t>
            </a:r>
          </a:p>
        </p:txBody>
      </p: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5761038" y="3668713"/>
            <a:ext cx="1906587" cy="1433512"/>
            <a:chOff x="654" y="2670"/>
            <a:chExt cx="1201" cy="903"/>
          </a:xfrm>
        </p:grpSpPr>
        <p:sp>
          <p:nvSpPr>
            <p:cNvPr id="11" name="Line 16"/>
            <p:cNvSpPr>
              <a:spLocks noChangeShapeType="1"/>
            </p:cNvSpPr>
            <p:nvPr/>
          </p:nvSpPr>
          <p:spPr bwMode="auto">
            <a:xfrm>
              <a:off x="655" y="3573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 flipV="1">
              <a:off x="654" y="2670"/>
              <a:ext cx="0" cy="90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7339013" y="5145088"/>
            <a:ext cx="2825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i="1">
                <a:latin typeface="Helvetica" pitchFamily="-112" charset="0"/>
              </a:rPr>
              <a:t>y</a:t>
            </a:r>
            <a:r>
              <a:rPr lang="en-US" sz="1800" b="1" baseline="-25000">
                <a:latin typeface="Helvetica" pitchFamily="-112" charset="0"/>
              </a:rPr>
              <a:t>1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389563" y="3678238"/>
            <a:ext cx="2809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i="1">
                <a:latin typeface="Helvetica" pitchFamily="-112" charset="0"/>
              </a:rPr>
              <a:t>y</a:t>
            </a:r>
            <a:r>
              <a:rPr lang="en-US" sz="1800" b="1" baseline="-25000">
                <a:latin typeface="Helvetica" pitchFamily="-112" charset="0"/>
              </a:rPr>
              <a:t>2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244850" y="3929063"/>
            <a:ext cx="1795463" cy="94615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t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en-US" sz="900" b="1">
              <a:latin typeface="Helvetica" pitchFamily="-112" charset="0"/>
            </a:endParaRPr>
          </a:p>
          <a:p>
            <a:pPr algn="ctr">
              <a:lnSpc>
                <a:spcPct val="80000"/>
              </a:lnSpc>
            </a:pPr>
            <a:endParaRPr lang="en-US" sz="1800" b="1">
              <a:latin typeface="Helvetica" pitchFamily="-112" charset="0"/>
            </a:endParaRPr>
          </a:p>
          <a:p>
            <a:pPr algn="ctr">
              <a:lnSpc>
                <a:spcPct val="80000"/>
              </a:lnSpc>
            </a:pPr>
            <a:r>
              <a:rPr lang="en-US" sz="1800" b="1">
                <a:latin typeface="Helvetica" pitchFamily="-112" charset="0"/>
              </a:rPr>
              <a:t>simulation</a:t>
            </a:r>
            <a:endParaRPr lang="en-US" sz="1800" b="1">
              <a:solidFill>
                <a:srgbClr val="CC3300"/>
              </a:solidFill>
              <a:latin typeface="Helvetica" pitchFamily="-112" charset="0"/>
            </a:endParaRP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1333500" y="4002088"/>
            <a:ext cx="1193800" cy="7953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800">
              <a:latin typeface="Helvetica" pitchFamily="-112" charset="0"/>
            </a:endParaRPr>
          </a:p>
        </p:txBody>
      </p:sp>
      <p:sp>
        <p:nvSpPr>
          <p:cNvPr id="17" name="AutoShape 22" descr="Dashed horizontal"/>
          <p:cNvSpPr>
            <a:spLocks noChangeArrowheads="1"/>
          </p:cNvSpPr>
          <p:nvPr/>
        </p:nvSpPr>
        <p:spPr bwMode="auto">
          <a:xfrm>
            <a:off x="2566988" y="4217988"/>
            <a:ext cx="592137" cy="330200"/>
          </a:xfrm>
          <a:prstGeom prst="rightArrow">
            <a:avLst>
              <a:gd name="adj1" fmla="val 50000"/>
              <a:gd name="adj2" fmla="val 44832"/>
            </a:avLst>
          </a:prstGeom>
          <a:pattFill prst="dashHorz">
            <a:fgClr>
              <a:srgbClr val="008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800">
              <a:latin typeface="Helvetica" pitchFamily="-112" charset="0"/>
            </a:endParaRPr>
          </a:p>
        </p:txBody>
      </p:sp>
      <p:sp>
        <p:nvSpPr>
          <p:cNvPr id="18" name="AutoShape 23" descr="Dashed horizontal"/>
          <p:cNvSpPr>
            <a:spLocks noChangeArrowheads="1"/>
          </p:cNvSpPr>
          <p:nvPr/>
        </p:nvSpPr>
        <p:spPr bwMode="auto">
          <a:xfrm>
            <a:off x="5116513" y="4233863"/>
            <a:ext cx="592137" cy="330200"/>
          </a:xfrm>
          <a:prstGeom prst="rightArrow">
            <a:avLst>
              <a:gd name="adj1" fmla="val 50000"/>
              <a:gd name="adj2" fmla="val 44832"/>
            </a:avLst>
          </a:prstGeom>
          <a:pattFill prst="dashHorz">
            <a:fgClr>
              <a:srgbClr val="008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800">
              <a:latin typeface="Helvetica" pitchFamily="-112" charset="0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1254125" y="3533775"/>
            <a:ext cx="14049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b="1" i="1">
                <a:solidFill>
                  <a:srgbClr val="0000FF"/>
                </a:solidFill>
                <a:latin typeface="Helvetica" pitchFamily="-112" charset="0"/>
              </a:rPr>
              <a:t>input space</a:t>
            </a:r>
            <a:endParaRPr lang="en-US" sz="1800" b="1" baseline="-25000">
              <a:solidFill>
                <a:srgbClr val="0000FF"/>
              </a:solidFill>
              <a:latin typeface="Helvetica" pitchFamily="-112" charset="0"/>
            </a:endParaRPr>
          </a:p>
        </p:txBody>
      </p:sp>
      <p:sp>
        <p:nvSpPr>
          <p:cNvPr id="20" name="AutoShape 25"/>
          <p:cNvSpPr>
            <a:spLocks noChangeArrowheads="1"/>
          </p:cNvSpPr>
          <p:nvPr/>
        </p:nvSpPr>
        <p:spPr bwMode="auto">
          <a:xfrm>
            <a:off x="6129338" y="3875088"/>
            <a:ext cx="1443037" cy="920750"/>
          </a:xfrm>
          <a:prstGeom prst="parallelogram">
            <a:avLst>
              <a:gd name="adj" fmla="val 39181"/>
            </a:avLst>
          </a:prstGeom>
          <a:gradFill rotWithShape="1">
            <a:gsLst>
              <a:gs pos="0">
                <a:srgbClr val="993366"/>
              </a:gs>
              <a:gs pos="100000">
                <a:srgbClr val="008000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800">
              <a:latin typeface="Helvetica" pitchFamily="-112" charset="0"/>
            </a:endParaRP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6251575" y="3468688"/>
            <a:ext cx="15335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b="1" i="1">
                <a:solidFill>
                  <a:srgbClr val="008000"/>
                </a:solidFill>
                <a:latin typeface="Helvetica" pitchFamily="-112" charset="0"/>
              </a:rPr>
              <a:t>output space</a:t>
            </a:r>
            <a:endParaRPr lang="en-US" sz="1800" b="1" baseline="-25000">
              <a:solidFill>
                <a:srgbClr val="008000"/>
              </a:solidFill>
              <a:latin typeface="Helvetica" pitchFamily="-112" charset="0"/>
            </a:endParaRPr>
          </a:p>
        </p:txBody>
      </p:sp>
      <p:sp>
        <p:nvSpPr>
          <p:cNvPr id="22" name="AutoShape 34"/>
          <p:cNvSpPr>
            <a:spLocks noChangeArrowheads="1"/>
          </p:cNvSpPr>
          <p:nvPr/>
        </p:nvSpPr>
        <p:spPr bwMode="auto">
          <a:xfrm flipH="1">
            <a:off x="1654175" y="4887913"/>
            <a:ext cx="655638" cy="14525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Helvetica" pitchFamily="-112" charset="0"/>
            </a:endParaRP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>
            <a:off x="2341563" y="5889625"/>
            <a:ext cx="2905125" cy="5334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en-US" sz="1800" b="1">
                <a:latin typeface="Helvetica" pitchFamily="-112" charset="0"/>
              </a:rPr>
              <a:t>Assessment / Inference System</a:t>
            </a:r>
            <a:endParaRPr lang="en-US" sz="1800" b="1">
              <a:solidFill>
                <a:srgbClr val="008000"/>
              </a:solidFill>
              <a:latin typeface="Helvetica" pitchFamily="-112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283325" y="5918200"/>
            <a:ext cx="1912938" cy="711200"/>
          </a:xfrm>
          <a:prstGeom prst="rect">
            <a:avLst/>
          </a:prstGeom>
          <a:solidFill>
            <a:srgbClr val="FFFCB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t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en-US" sz="900" b="1" dirty="0">
              <a:latin typeface="Helvetica" pitchFamily="-112" charset="0"/>
            </a:endParaRPr>
          </a:p>
          <a:p>
            <a:pPr algn="ctr">
              <a:lnSpc>
                <a:spcPct val="80000"/>
              </a:lnSpc>
            </a:pPr>
            <a:r>
              <a:rPr lang="en-US" sz="1800" b="1" dirty="0">
                <a:solidFill>
                  <a:srgbClr val="0000FF"/>
                </a:solidFill>
                <a:latin typeface="Helvetica" pitchFamily="-112" charset="0"/>
              </a:rPr>
              <a:t>Experimental measurements </a:t>
            </a:r>
          </a:p>
        </p:txBody>
      </p: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rot="5400000">
            <a:off x="5087937" y="5089526"/>
            <a:ext cx="1196975" cy="844550"/>
          </a:xfrm>
          <a:prstGeom prst="straightConnector1">
            <a:avLst/>
          </a:prstGeom>
          <a:noFill/>
          <a:ln w="25400" cmpd="dbl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rot="10800000">
            <a:off x="5264150" y="6273800"/>
            <a:ext cx="898525" cy="1588"/>
          </a:xfrm>
          <a:prstGeom prst="straightConnector1">
            <a:avLst/>
          </a:prstGeom>
          <a:noFill/>
          <a:ln w="25400" cmpd="dbl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6130925" y="3863975"/>
            <a:ext cx="1559565" cy="920750"/>
            <a:chOff x="7518082" y="1565074"/>
            <a:chExt cx="1559565" cy="920750"/>
          </a:xfrm>
        </p:grpSpPr>
        <p:sp>
          <p:nvSpPr>
            <p:cNvPr id="28" name="AutoShape 25"/>
            <p:cNvSpPr>
              <a:spLocks noChangeArrowheads="1"/>
            </p:cNvSpPr>
            <p:nvPr/>
          </p:nvSpPr>
          <p:spPr bwMode="auto">
            <a:xfrm>
              <a:off x="7518082" y="1565074"/>
              <a:ext cx="1443038" cy="920750"/>
            </a:xfrm>
            <a:prstGeom prst="parallelogram">
              <a:avLst>
                <a:gd name="adj" fmla="val 39181"/>
              </a:avLst>
            </a:prstGeom>
            <a:solidFill>
              <a:srgbClr val="BEE395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US" sz="1800">
                <a:latin typeface="Helvetica" pitchFamily="-112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 rot="18924774">
              <a:off x="8201748" y="1925051"/>
              <a:ext cx="875899" cy="375385"/>
            </a:xfrm>
            <a:prstGeom prst="ellipse">
              <a:avLst/>
            </a:prstGeom>
            <a:solidFill>
              <a:srgbClr val="008000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Helvetica" pitchFamily="-128" charset="0"/>
              </a:endParaRPr>
            </a:p>
          </p:txBody>
        </p:sp>
      </p:grpSp>
      <p:cxnSp>
        <p:nvCxnSpPr>
          <p:cNvPr id="30" name="Straight Arrow Connector 29"/>
          <p:cNvCxnSpPr>
            <a:cxnSpLocks noChangeShapeType="1"/>
            <a:stCxn id="24" idx="0"/>
          </p:cNvCxnSpPr>
          <p:nvPr/>
        </p:nvCxnSpPr>
        <p:spPr bwMode="auto">
          <a:xfrm rot="16200000" flipV="1">
            <a:off x="6446838" y="5124450"/>
            <a:ext cx="1195387" cy="392113"/>
          </a:xfrm>
          <a:prstGeom prst="straightConnector1">
            <a:avLst/>
          </a:prstGeom>
          <a:noFill/>
          <a:ln w="25400" cmpd="dbl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31" name="Group 51"/>
          <p:cNvGrpSpPr>
            <a:grpSpLocks/>
          </p:cNvGrpSpPr>
          <p:nvPr/>
        </p:nvGrpSpPr>
        <p:grpSpPr bwMode="auto">
          <a:xfrm>
            <a:off x="1338263" y="3987217"/>
            <a:ext cx="1193800" cy="802271"/>
            <a:chOff x="449328" y="5303232"/>
            <a:chExt cx="1193800" cy="802271"/>
          </a:xfrm>
        </p:grpSpPr>
        <p:sp>
          <p:nvSpPr>
            <p:cNvPr id="32" name="Rectangle 21"/>
            <p:cNvSpPr>
              <a:spLocks noChangeArrowheads="1"/>
            </p:cNvSpPr>
            <p:nvPr/>
          </p:nvSpPr>
          <p:spPr bwMode="auto">
            <a:xfrm>
              <a:off x="449328" y="5310165"/>
              <a:ext cx="1193800" cy="795338"/>
            </a:xfrm>
            <a:prstGeom prst="rect">
              <a:avLst/>
            </a:prstGeom>
            <a:solidFill>
              <a:srgbClr val="A7A7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US" sz="1800">
                <a:latin typeface="Helvetica" pitchFamily="-112" charset="0"/>
              </a:endParaRPr>
            </a:p>
          </p:txBody>
        </p:sp>
        <p:sp>
          <p:nvSpPr>
            <p:cNvPr id="33" name="Oval 38"/>
            <p:cNvSpPr>
              <a:spLocks noChangeArrowheads="1"/>
            </p:cNvSpPr>
            <p:nvPr/>
          </p:nvSpPr>
          <p:spPr bwMode="auto">
            <a:xfrm rot="18924774">
              <a:off x="586545" y="5303232"/>
              <a:ext cx="875899" cy="375385"/>
            </a:xfrm>
            <a:prstGeom prst="ellipse">
              <a:avLst/>
            </a:prstGeom>
            <a:solidFill>
              <a:schemeClr val="bg2">
                <a:alpha val="3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latin typeface="Helvetica" pitchFamily="-11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R&amp;D is ongoing (and more is needed) on many parts of this complicated problem.*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4648200"/>
          </a:xfrm>
        </p:spPr>
        <p:txBody>
          <a:bodyPr/>
          <a:lstStyle/>
          <a:p>
            <a:r>
              <a:rPr lang="en-US" dirty="0" smtClean="0"/>
              <a:t>Grand Challenges in VU methodology</a:t>
            </a:r>
          </a:p>
          <a:p>
            <a:pPr lvl="1"/>
            <a:r>
              <a:rPr lang="en-US" dirty="0" smtClean="0">
                <a:solidFill>
                  <a:srgbClr val="660033"/>
                </a:solidFill>
              </a:rPr>
              <a:t>overcome “curse of dimensionality”</a:t>
            </a:r>
          </a:p>
          <a:p>
            <a:pPr lvl="1"/>
            <a:r>
              <a:rPr lang="en-US" dirty="0" smtClean="0">
                <a:solidFill>
                  <a:srgbClr val="660033"/>
                </a:solidFill>
              </a:rPr>
              <a:t>treat nonlinear, coupled, multi-scale physics</a:t>
            </a:r>
          </a:p>
          <a:p>
            <a:pPr lvl="1"/>
            <a:r>
              <a:rPr lang="en-US" dirty="0" smtClean="0">
                <a:solidFill>
                  <a:srgbClr val="660033"/>
                </a:solidFill>
              </a:rPr>
              <a:t>aggregate uncertainties arising from multiple sources</a:t>
            </a:r>
          </a:p>
          <a:p>
            <a:pPr lvl="1"/>
            <a:r>
              <a:rPr lang="en-US" dirty="0" smtClean="0"/>
              <a:t>quantify probabilities of rare outcomes</a:t>
            </a:r>
          </a:p>
          <a:p>
            <a:pPr lvl="1"/>
            <a:r>
              <a:rPr lang="en-US" dirty="0" smtClean="0"/>
              <a:t>quantify uncertainties after extrapolations</a:t>
            </a:r>
          </a:p>
          <a:p>
            <a:pPr lvl="1"/>
            <a:r>
              <a:rPr lang="en-US" dirty="0" smtClean="0"/>
              <a:t>couple predictive simulations with “dynamic PRA”</a:t>
            </a:r>
          </a:p>
          <a:p>
            <a:pPr lvl="1"/>
            <a:r>
              <a:rPr lang="en-US" dirty="0" smtClean="0"/>
              <a:t>new approaches for VU in </a:t>
            </a:r>
            <a:r>
              <a:rPr lang="en-US" dirty="0" err="1" smtClean="0"/>
              <a:t>exascale</a:t>
            </a:r>
            <a:r>
              <a:rPr lang="en-US" dirty="0" smtClean="0"/>
              <a:t> environment (AI, self-adapting,...)</a:t>
            </a:r>
          </a:p>
          <a:p>
            <a:r>
              <a:rPr lang="en-US" dirty="0" smtClean="0"/>
              <a:t>Quantitative assessment of VU methodology</a:t>
            </a:r>
            <a:br>
              <a:rPr lang="en-US" dirty="0" smtClean="0"/>
            </a:br>
            <a:r>
              <a:rPr lang="en-US" sz="3200" dirty="0" smtClean="0"/>
              <a:t>(</a:t>
            </a:r>
            <a:r>
              <a:rPr lang="en-US" dirty="0" smtClean="0"/>
              <a:t>Why believe the uncertainties calculated by the methodology?)</a:t>
            </a:r>
          </a:p>
          <a:p>
            <a:pPr lvl="1"/>
            <a:r>
              <a:rPr lang="en-US" dirty="0" smtClean="0">
                <a:solidFill>
                  <a:srgbClr val="660033"/>
                </a:solidFill>
              </a:rPr>
              <a:t>How do we assess correct implementation of VU methodology?</a:t>
            </a:r>
          </a:p>
          <a:p>
            <a:pPr lvl="1"/>
            <a:r>
              <a:rPr lang="en-US" dirty="0" smtClean="0"/>
              <a:t>How do we quantify the degree to which the real world is not consistent with the assumptions imbedded in the methodology?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D492AC1-C966-BE42-8741-B28374A52E0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5956012"/>
            <a:ext cx="838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 smtClean="0">
                <a:latin typeface="Arial Narrow"/>
                <a:cs typeface="Arial Narrow"/>
              </a:rPr>
              <a:t>* List taken from “Science Based Nuclear Energy Systems Enabled by Advanced Modeling and Simulation at the Extreme Scale,” DOE workshop, May 11-12, Washington, DC. </a:t>
            </a:r>
            <a:endParaRPr lang="en-US" sz="1600" b="1" i="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@#$&amp;! of dimensionality is an issue.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more R&amp;D!</a:t>
            </a:r>
          </a:p>
          <a:p>
            <a:r>
              <a:rPr lang="en-US" dirty="0" smtClean="0"/>
              <a:t>For our uncertain input space we can’t sample densely or even the corners…</a:t>
            </a:r>
          </a:p>
          <a:p>
            <a:pPr lvl="1"/>
            <a:r>
              <a:rPr lang="en-US" dirty="0" smtClean="0"/>
              <a:t>This is true for both experiments and emulators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</a:t>
            </a:r>
            <a:r>
              <a:rPr lang="en-US" dirty="0" smtClean="0"/>
              <a:t> corners for an N-dimensional space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2</a:t>
            </a:r>
            <a:r>
              <a:rPr lang="en-US" baseline="30000" dirty="0" smtClean="0">
                <a:solidFill>
                  <a:schemeClr val="bg2"/>
                </a:solidFill>
              </a:rPr>
              <a:t>59</a:t>
            </a:r>
            <a:r>
              <a:rPr lang="en-US" dirty="0" smtClean="0">
                <a:solidFill>
                  <a:schemeClr val="bg2"/>
                </a:solidFill>
              </a:rPr>
              <a:t> &gt; number of seconds since the big bang!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60</a:t>
            </a:r>
            <a:r>
              <a:rPr lang="en-US" dirty="0" smtClean="0"/>
              <a:t> corners is twice as big, now imagine 2</a:t>
            </a:r>
            <a:r>
              <a:rPr lang="en-US" baseline="30000" dirty="0" smtClean="0"/>
              <a:t>1000</a:t>
            </a:r>
            <a:endParaRPr lang="en-US" dirty="0" smtClean="0"/>
          </a:p>
          <a:p>
            <a:r>
              <a:rPr lang="en-US" dirty="0" smtClean="0"/>
              <a:t>Techniques like Latin Hypercube can help sample a </a:t>
            </a:r>
            <a:r>
              <a:rPr lang="en-US" dirty="0" smtClean="0">
                <a:solidFill>
                  <a:srgbClr val="008000"/>
                </a:solidFill>
              </a:rPr>
              <a:t>smallish</a:t>
            </a:r>
            <a:r>
              <a:rPr lang="en-US" dirty="0" smtClean="0"/>
              <a:t> space reasonably well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... but ultimately we must use some form of dimension reduction to focus on only a few key uncertain parameters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D492AC1-C966-BE42-8741-B28374A52E0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Quantifying the impact of numerical error is a challenge.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more R&amp;D!</a:t>
            </a:r>
          </a:p>
          <a:p>
            <a:r>
              <a:rPr lang="en-US" dirty="0" smtClean="0"/>
              <a:t>If we can only afford a handful of high-resolution simulations</a:t>
            </a:r>
          </a:p>
          <a:p>
            <a:pPr lvl="1"/>
            <a:r>
              <a:rPr lang="en-US" dirty="0" smtClean="0"/>
              <a:t>How can we estimate numerical error?</a:t>
            </a:r>
          </a:p>
          <a:p>
            <a:r>
              <a:rPr lang="en-US" dirty="0" smtClean="0"/>
              <a:t>Having convergent methods is not enough.</a:t>
            </a:r>
          </a:p>
          <a:p>
            <a:r>
              <a:rPr lang="en-US" dirty="0" smtClean="0"/>
              <a:t>For nonlinear, coupled simulations there is no silver bullet.</a:t>
            </a:r>
          </a:p>
          <a:p>
            <a:pPr lvl="1"/>
            <a:r>
              <a:rPr lang="en-US" dirty="0" smtClean="0"/>
              <a:t>Many error estimates look at one particular physics package in isolation.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D492AC1-C966-BE42-8741-B28374A52E08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044575" y="3979863"/>
            <a:ext cx="1906588" cy="1433512"/>
            <a:chOff x="654" y="2670"/>
            <a:chExt cx="1201" cy="903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655" y="3573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flipV="1">
              <a:off x="654" y="2670"/>
              <a:ext cx="0" cy="90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727325" y="5437188"/>
            <a:ext cx="280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i="1">
                <a:latin typeface="Symbol" pitchFamily="-112" charset="2"/>
              </a:rPr>
              <a:t>q</a:t>
            </a:r>
            <a:r>
              <a:rPr lang="en-US" sz="1800" b="1" baseline="-25000">
                <a:latin typeface="Helvetica" pitchFamily="-112" charset="0"/>
              </a:rPr>
              <a:t>1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73100" y="3989388"/>
            <a:ext cx="280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i="1">
                <a:latin typeface="Symbol" pitchFamily="-112" charset="2"/>
              </a:rPr>
              <a:t>q</a:t>
            </a:r>
            <a:r>
              <a:rPr lang="en-US" sz="1800" b="1" baseline="-25000">
                <a:latin typeface="Helvetica" pitchFamily="-112" charset="0"/>
              </a:rPr>
              <a:t>2</a:t>
            </a:r>
          </a:p>
        </p:txBody>
      </p: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5824538" y="3948113"/>
            <a:ext cx="1906587" cy="1433512"/>
            <a:chOff x="654" y="2670"/>
            <a:chExt cx="1201" cy="903"/>
          </a:xfrm>
        </p:grpSpPr>
        <p:sp>
          <p:nvSpPr>
            <p:cNvPr id="11" name="Line 16"/>
            <p:cNvSpPr>
              <a:spLocks noChangeShapeType="1"/>
            </p:cNvSpPr>
            <p:nvPr/>
          </p:nvSpPr>
          <p:spPr bwMode="auto">
            <a:xfrm>
              <a:off x="655" y="3573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 flipV="1">
              <a:off x="654" y="2670"/>
              <a:ext cx="0" cy="90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7402513" y="5424488"/>
            <a:ext cx="2825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i="1">
                <a:latin typeface="Helvetica" pitchFamily="-112" charset="0"/>
              </a:rPr>
              <a:t>y</a:t>
            </a:r>
            <a:r>
              <a:rPr lang="en-US" sz="1800" b="1" baseline="-25000">
                <a:latin typeface="Helvetica" pitchFamily="-112" charset="0"/>
              </a:rPr>
              <a:t>1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453063" y="3957638"/>
            <a:ext cx="2809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i="1">
                <a:latin typeface="Helvetica" pitchFamily="-112" charset="0"/>
              </a:rPr>
              <a:t>y</a:t>
            </a:r>
            <a:r>
              <a:rPr lang="en-US" sz="1800" b="1" baseline="-25000">
                <a:latin typeface="Helvetica" pitchFamily="-112" charset="0"/>
              </a:rPr>
              <a:t>2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308350" y="4208463"/>
            <a:ext cx="1795463" cy="94615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t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en-US" sz="900" b="1">
              <a:latin typeface="Helvetica" pitchFamily="-112" charset="0"/>
            </a:endParaRPr>
          </a:p>
          <a:p>
            <a:pPr algn="ctr">
              <a:lnSpc>
                <a:spcPct val="80000"/>
              </a:lnSpc>
            </a:pPr>
            <a:endParaRPr lang="en-US" sz="1800" b="1">
              <a:latin typeface="Helvetica" pitchFamily="-112" charset="0"/>
            </a:endParaRPr>
          </a:p>
          <a:p>
            <a:pPr algn="ctr">
              <a:lnSpc>
                <a:spcPct val="80000"/>
              </a:lnSpc>
            </a:pPr>
            <a:r>
              <a:rPr lang="en-US" sz="1800" b="1">
                <a:latin typeface="Helvetica" pitchFamily="-112" charset="0"/>
              </a:rPr>
              <a:t>simulation</a:t>
            </a:r>
            <a:endParaRPr lang="en-US" sz="1800" b="1">
              <a:solidFill>
                <a:srgbClr val="CC3300"/>
              </a:solidFill>
              <a:latin typeface="Helvetica" pitchFamily="-112" charset="0"/>
            </a:endParaRP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1397000" y="4281488"/>
            <a:ext cx="1193800" cy="7953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800">
              <a:latin typeface="Helvetica" pitchFamily="-112" charset="0"/>
            </a:endParaRPr>
          </a:p>
        </p:txBody>
      </p:sp>
      <p:sp>
        <p:nvSpPr>
          <p:cNvPr id="17" name="AutoShape 22" descr="Dashed horizontal"/>
          <p:cNvSpPr>
            <a:spLocks noChangeArrowheads="1"/>
          </p:cNvSpPr>
          <p:nvPr/>
        </p:nvSpPr>
        <p:spPr bwMode="auto">
          <a:xfrm>
            <a:off x="2630488" y="4497388"/>
            <a:ext cx="592137" cy="330200"/>
          </a:xfrm>
          <a:prstGeom prst="rightArrow">
            <a:avLst>
              <a:gd name="adj1" fmla="val 50000"/>
              <a:gd name="adj2" fmla="val 44832"/>
            </a:avLst>
          </a:prstGeom>
          <a:pattFill prst="dashHorz">
            <a:fgClr>
              <a:srgbClr val="008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800">
              <a:latin typeface="Helvetica" pitchFamily="-112" charset="0"/>
            </a:endParaRPr>
          </a:p>
        </p:txBody>
      </p:sp>
      <p:sp>
        <p:nvSpPr>
          <p:cNvPr id="18" name="AutoShape 23" descr="Dashed horizontal"/>
          <p:cNvSpPr>
            <a:spLocks noChangeArrowheads="1"/>
          </p:cNvSpPr>
          <p:nvPr/>
        </p:nvSpPr>
        <p:spPr bwMode="auto">
          <a:xfrm>
            <a:off x="5180013" y="4513263"/>
            <a:ext cx="592137" cy="330200"/>
          </a:xfrm>
          <a:prstGeom prst="rightArrow">
            <a:avLst>
              <a:gd name="adj1" fmla="val 50000"/>
              <a:gd name="adj2" fmla="val 44832"/>
            </a:avLst>
          </a:prstGeom>
          <a:pattFill prst="dashHorz">
            <a:fgClr>
              <a:srgbClr val="008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800">
              <a:latin typeface="Helvetica" pitchFamily="-112" charset="0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1317625" y="3813175"/>
            <a:ext cx="14049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b="1" i="1">
                <a:solidFill>
                  <a:srgbClr val="0000FF"/>
                </a:solidFill>
                <a:latin typeface="Helvetica" pitchFamily="-112" charset="0"/>
              </a:rPr>
              <a:t>input space</a:t>
            </a:r>
            <a:endParaRPr lang="en-US" sz="1800" b="1" baseline="-25000">
              <a:solidFill>
                <a:srgbClr val="0000FF"/>
              </a:solidFill>
              <a:latin typeface="Helvetica" pitchFamily="-112" charset="0"/>
            </a:endParaRPr>
          </a:p>
        </p:txBody>
      </p:sp>
      <p:sp>
        <p:nvSpPr>
          <p:cNvPr id="20" name="AutoShape 25"/>
          <p:cNvSpPr>
            <a:spLocks noChangeArrowheads="1"/>
          </p:cNvSpPr>
          <p:nvPr/>
        </p:nvSpPr>
        <p:spPr bwMode="auto">
          <a:xfrm>
            <a:off x="6192838" y="4154488"/>
            <a:ext cx="1443037" cy="920750"/>
          </a:xfrm>
          <a:prstGeom prst="parallelogram">
            <a:avLst>
              <a:gd name="adj" fmla="val 39181"/>
            </a:avLst>
          </a:prstGeom>
          <a:gradFill rotWithShape="1">
            <a:gsLst>
              <a:gs pos="0">
                <a:srgbClr val="993366"/>
              </a:gs>
              <a:gs pos="100000">
                <a:srgbClr val="008000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800">
              <a:latin typeface="Helvetica" pitchFamily="-112" charset="0"/>
            </a:endParaRP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6315075" y="3748088"/>
            <a:ext cx="15335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b="1" i="1">
                <a:solidFill>
                  <a:srgbClr val="008000"/>
                </a:solidFill>
                <a:latin typeface="Helvetica" pitchFamily="-112" charset="0"/>
              </a:rPr>
              <a:t>output space</a:t>
            </a:r>
            <a:endParaRPr lang="en-US" sz="1800" b="1" baseline="-25000">
              <a:solidFill>
                <a:srgbClr val="008000"/>
              </a:solidFill>
              <a:latin typeface="Helvetica" pitchFamily="-112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5812631" y="5918200"/>
            <a:ext cx="1912938" cy="711200"/>
          </a:xfrm>
          <a:prstGeom prst="rect">
            <a:avLst/>
          </a:prstGeom>
          <a:solidFill>
            <a:srgbClr val="FFFCB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t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en-US" sz="900" b="1" dirty="0" smtClean="0">
              <a:latin typeface="Helvetica" pitchFamily="-112" charset="0"/>
            </a:endParaRPr>
          </a:p>
          <a:p>
            <a:pPr algn="ctr">
              <a:lnSpc>
                <a:spcPct val="80000"/>
              </a:lnSpc>
            </a:pPr>
            <a:r>
              <a:rPr lang="en-US" sz="1800" b="1" dirty="0" smtClean="0">
                <a:solidFill>
                  <a:srgbClr val="0000FF"/>
                </a:solidFill>
                <a:latin typeface="Helvetica" pitchFamily="-112" charset="0"/>
              </a:rPr>
              <a:t>Change of mesh </a:t>
            </a:r>
            <a:r>
              <a:rPr lang="en-US" sz="1800" b="1" dirty="0" err="1" smtClean="0">
                <a:solidFill>
                  <a:srgbClr val="0000FF"/>
                </a:solidFill>
                <a:latin typeface="Helvetica" pitchFamily="-112" charset="0"/>
              </a:rPr>
              <a:t>params</a:t>
            </a:r>
            <a:r>
              <a:rPr lang="en-US" sz="1800" b="1" dirty="0" smtClean="0">
                <a:solidFill>
                  <a:srgbClr val="0000FF"/>
                </a:solidFill>
                <a:latin typeface="Helvetica" pitchFamily="-112" charset="0"/>
              </a:rPr>
              <a:t>.</a:t>
            </a:r>
            <a:endParaRPr lang="en-US" sz="1800" b="1" dirty="0">
              <a:solidFill>
                <a:srgbClr val="0000FF"/>
              </a:solidFill>
              <a:latin typeface="Helvetica" pitchFamily="-112" charset="0"/>
            </a:endParaRPr>
          </a:p>
        </p:txBody>
      </p:sp>
      <p:sp>
        <p:nvSpPr>
          <p:cNvPr id="24" name="AutoShape 25"/>
          <p:cNvSpPr>
            <a:spLocks noChangeArrowheads="1"/>
          </p:cNvSpPr>
          <p:nvPr/>
        </p:nvSpPr>
        <p:spPr bwMode="auto">
          <a:xfrm>
            <a:off x="6116638" y="4038600"/>
            <a:ext cx="2112962" cy="920750"/>
          </a:xfrm>
          <a:prstGeom prst="parallelogram">
            <a:avLst>
              <a:gd name="adj" fmla="val 149731"/>
            </a:avLst>
          </a:prstGeom>
          <a:solidFill>
            <a:srgbClr val="008000"/>
          </a:solidFill>
          <a:ln w="31750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800">
              <a:latin typeface="Helvetica" pitchFamily="-112" charset="0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1401763" y="4273550"/>
            <a:ext cx="1193800" cy="795338"/>
          </a:xfrm>
          <a:prstGeom prst="rect">
            <a:avLst/>
          </a:prstGeom>
          <a:solidFill>
            <a:srgbClr val="A7A7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800">
              <a:latin typeface="Helvetica" pitchFamily="-112" charset="0"/>
            </a:endParaRPr>
          </a:p>
        </p:txBody>
      </p:sp>
      <p:cxnSp>
        <p:nvCxnSpPr>
          <p:cNvPr id="34" name="Shape 33"/>
          <p:cNvCxnSpPr>
            <a:stCxn id="22" idx="3"/>
          </p:cNvCxnSpPr>
          <p:nvPr/>
        </p:nvCxnSpPr>
        <p:spPr bwMode="auto">
          <a:xfrm flipV="1">
            <a:off x="7725569" y="4310063"/>
            <a:ext cx="123031" cy="1963737"/>
          </a:xfrm>
          <a:prstGeom prst="bentConnector2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5" name="Oval 34"/>
          <p:cNvSpPr/>
          <p:nvPr/>
        </p:nvSpPr>
        <p:spPr bwMode="auto">
          <a:xfrm rot="18924774">
            <a:off x="6919588" y="4206153"/>
            <a:ext cx="820335" cy="307018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Helvetica" pitchFamily="-1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 animBg="1"/>
      <p:bldP spid="22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can’t always afford giant simulations.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place for low-fidelity, cheap models</a:t>
            </a:r>
          </a:p>
          <a:p>
            <a:pPr lvl="1"/>
            <a:r>
              <a:rPr lang="en-US" dirty="0" smtClean="0"/>
              <a:t>Diffusion instead of transport</a:t>
            </a:r>
          </a:p>
          <a:p>
            <a:pPr lvl="1"/>
            <a:r>
              <a:rPr lang="en-US" dirty="0" smtClean="0"/>
              <a:t>Point kinetics instead of time-dependent </a:t>
            </a:r>
            <a:r>
              <a:rPr lang="en-US" dirty="0" err="1" smtClean="0"/>
              <a:t>neutronics</a:t>
            </a:r>
            <a:endParaRPr lang="en-US" dirty="0" smtClean="0"/>
          </a:p>
          <a:p>
            <a:r>
              <a:rPr lang="en-US" dirty="0" smtClean="0"/>
              <a:t>I already mentioned that we can think of these as an emulator</a:t>
            </a:r>
          </a:p>
          <a:p>
            <a:pPr lvl="1"/>
            <a:r>
              <a:rPr lang="en-US" dirty="0" err="1" smtClean="0"/>
              <a:t>Y</a:t>
            </a:r>
            <a:r>
              <a:rPr lang="en-US" baseline="-25000" dirty="0" err="1" smtClean="0"/>
              <a:t>hifi</a:t>
            </a:r>
            <a:r>
              <a:rPr lang="en-US" dirty="0" err="1" smtClean="0"/>
              <a:t>(x,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θ</a:t>
            </a:r>
            <a:r>
              <a:rPr lang="en-US" baseline="-25000" dirty="0" err="1" smtClean="0">
                <a:latin typeface="Lucida Grande"/>
                <a:ea typeface="Lucida Grande"/>
                <a:cs typeface="Lucida Grande"/>
              </a:rPr>
              <a:t>hifi</a:t>
            </a:r>
            <a:r>
              <a:rPr lang="en-US" dirty="0" smtClean="0">
                <a:cs typeface="Lucida Grande"/>
              </a:rPr>
              <a:t>)</a:t>
            </a:r>
            <a:r>
              <a:rPr lang="en-US" dirty="0" smtClean="0"/>
              <a:t> =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diff</a:t>
            </a:r>
            <a:r>
              <a:rPr lang="en-US" dirty="0" err="1" smtClean="0"/>
              <a:t>(x</a:t>
            </a:r>
            <a:r>
              <a:rPr lang="en-US" dirty="0" smtClean="0"/>
              <a:t>,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θ</a:t>
            </a:r>
            <a:r>
              <a:rPr lang="en-US" baseline="-25000" dirty="0" err="1" smtClean="0">
                <a:latin typeface="Lucida Grande"/>
                <a:ea typeface="Lucida Grande"/>
                <a:cs typeface="Lucida Grande"/>
              </a:rPr>
              <a:t>hifi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,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θ</a:t>
            </a:r>
            <a:r>
              <a:rPr lang="en-US" baseline="-25000" dirty="0" err="1" smtClean="0">
                <a:latin typeface="Lucida Grande"/>
                <a:ea typeface="Lucida Grande"/>
                <a:cs typeface="Lucida Grande"/>
              </a:rPr>
              <a:t>lofi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) +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δ(x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,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θ</a:t>
            </a:r>
            <a:r>
              <a:rPr lang="en-US" baseline="-25000" dirty="0" err="1" smtClean="0">
                <a:latin typeface="Lucida Grande"/>
                <a:ea typeface="Lucida Grande"/>
                <a:cs typeface="Lucida Grande"/>
              </a:rPr>
              <a:t>hifi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)</a:t>
            </a:r>
            <a:endParaRPr lang="en-US" dirty="0" smtClean="0"/>
          </a:p>
          <a:p>
            <a:r>
              <a:rPr lang="en-US" dirty="0" smtClean="0"/>
              <a:t>We might have a model or equation for this discrepancy</a:t>
            </a:r>
          </a:p>
          <a:p>
            <a:pPr lvl="1"/>
            <a:r>
              <a:rPr lang="en-US" dirty="0" smtClean="0"/>
              <a:t>Now the expensive simulation is the experiment.</a:t>
            </a:r>
          </a:p>
          <a:p>
            <a:r>
              <a:rPr lang="en-US" dirty="0" smtClean="0"/>
              <a:t>Design of computer experiments is important</a:t>
            </a:r>
          </a:p>
          <a:p>
            <a:pPr lvl="1"/>
            <a:r>
              <a:rPr lang="en-US" dirty="0" smtClean="0"/>
              <a:t>Put your limited computer resources to the most productive work.</a:t>
            </a:r>
          </a:p>
          <a:p>
            <a:r>
              <a:rPr lang="en-US" dirty="0" smtClean="0"/>
              <a:t>The role of “discovery simulations” versus “VU simulations”</a:t>
            </a:r>
          </a:p>
          <a:p>
            <a:pPr lvl="1"/>
            <a:r>
              <a:rPr lang="en-US" dirty="0" smtClean="0"/>
              <a:t>I have a new </a:t>
            </a:r>
            <a:r>
              <a:rPr lang="en-US" dirty="0" err="1" smtClean="0"/>
              <a:t>insano</a:t>
            </a:r>
            <a:r>
              <a:rPr lang="en-US" dirty="0" smtClean="0"/>
              <a:t>-scale machine, lets </a:t>
            </a:r>
          </a:p>
          <a:p>
            <a:pPr lvl="1"/>
            <a:r>
              <a:rPr lang="en-US" dirty="0" smtClean="0"/>
              <a:t>Do one big simulation.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Discovery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Do a bunch of runs to quantify my uncertainty/ numerical error or build a </a:t>
            </a:r>
            <a:r>
              <a:rPr lang="en-US" dirty="0" err="1" smtClean="0"/>
              <a:t>predicitive</a:t>
            </a:r>
            <a:r>
              <a:rPr lang="en-US" dirty="0" smtClean="0"/>
              <a:t> model. </a:t>
            </a:r>
            <a:r>
              <a:rPr lang="en-US" dirty="0" smtClean="0">
                <a:solidFill>
                  <a:srgbClr val="7F0019"/>
                </a:solidFill>
              </a:rPr>
              <a:t>VU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D492AC1-C966-BE42-8741-B28374A52E0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assess the VU methods and codes?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the uninitiated, many aspects of predictive science look like magic.</a:t>
            </a:r>
          </a:p>
          <a:p>
            <a:pPr lvl="1"/>
            <a:r>
              <a:rPr lang="en-US" dirty="0" smtClean="0"/>
              <a:t>I have N experiments and M simulations, I throw them in my predictive model and it tells me what to expect in the N+1 simulation.</a:t>
            </a:r>
          </a:p>
          <a:p>
            <a:r>
              <a:rPr lang="en-US" dirty="0" smtClean="0"/>
              <a:t>If only it were this simple.</a:t>
            </a:r>
          </a:p>
          <a:p>
            <a:r>
              <a:rPr lang="en-US" dirty="0" smtClean="0"/>
              <a:t>Statistical approaches don’t know what scientists and engineers take for granted, unless specifically informed.</a:t>
            </a:r>
          </a:p>
          <a:p>
            <a:pPr lvl="1"/>
            <a:r>
              <a:rPr lang="en-US" dirty="0" smtClean="0"/>
              <a:t>Temperature and density are always positive.</a:t>
            </a:r>
          </a:p>
          <a:p>
            <a:r>
              <a:rPr lang="en-US" dirty="0" smtClean="0"/>
              <a:t>Example: For a 1-D </a:t>
            </a:r>
            <a:r>
              <a:rPr lang="en-US" dirty="0" err="1" smtClean="0"/>
              <a:t>rad</a:t>
            </a:r>
            <a:r>
              <a:rPr lang="en-US" dirty="0" smtClean="0"/>
              <a:t> hydro simulation there are 1200 output degrees of freedom (</a:t>
            </a:r>
            <a:r>
              <a:rPr lang="en-US" dirty="0" err="1" smtClean="0"/>
              <a:t>dof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Statistical approaches to reduce the </a:t>
            </a:r>
            <a:r>
              <a:rPr lang="en-US" dirty="0" err="1" smtClean="0"/>
              <a:t>dof</a:t>
            </a:r>
            <a:r>
              <a:rPr lang="en-US" dirty="0" smtClean="0"/>
              <a:t> said there were 500 </a:t>
            </a:r>
            <a:r>
              <a:rPr lang="en-US" dirty="0" err="1" smtClean="0"/>
              <a:t>dof</a:t>
            </a:r>
            <a:r>
              <a:rPr lang="en-US" dirty="0" smtClean="0"/>
              <a:t> required to describe output</a:t>
            </a:r>
          </a:p>
          <a:p>
            <a:pPr lvl="1"/>
            <a:r>
              <a:rPr lang="en-US" dirty="0" smtClean="0"/>
              <a:t>Using physics arguments, 40 </a:t>
            </a:r>
            <a:r>
              <a:rPr lang="en-US" dirty="0" err="1" smtClean="0"/>
              <a:t>dof</a:t>
            </a:r>
            <a:r>
              <a:rPr lang="en-US" dirty="0" smtClean="0"/>
              <a:t> could describe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D492AC1-C966-BE42-8741-B28374A52E0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is ongoing using MMU to understand VU methodologies.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Method of Manufactured Universes (MMU)</a:t>
            </a:r>
          </a:p>
          <a:p>
            <a:pPr lvl="1"/>
            <a:r>
              <a:rPr lang="en-US" dirty="0" smtClean="0"/>
              <a:t>Replaces experiment with a defined universe</a:t>
            </a:r>
          </a:p>
          <a:p>
            <a:pPr lvl="2"/>
            <a:r>
              <a:rPr lang="en-US" dirty="0" smtClean="0"/>
              <a:t>The universe is usually a high-fidelity simulation</a:t>
            </a:r>
          </a:p>
          <a:p>
            <a:pPr lvl="1"/>
            <a:r>
              <a:rPr lang="en-US" dirty="0" smtClean="0"/>
              <a:t>The results of these “experiments” is then used in building a predictive model.</a:t>
            </a:r>
          </a:p>
          <a:p>
            <a:pPr lvl="1"/>
            <a:r>
              <a:rPr lang="en-US" dirty="0" smtClean="0"/>
              <a:t>We can do experiments to verify the predictions of the model.</a:t>
            </a:r>
          </a:p>
          <a:p>
            <a:r>
              <a:rPr lang="en-US" dirty="0" smtClean="0"/>
              <a:t>Example: transport of neutrons through a slab (H. Stripling)</a:t>
            </a:r>
          </a:p>
          <a:p>
            <a:pPr lvl="1"/>
            <a:r>
              <a:rPr lang="en-US" dirty="0" smtClean="0"/>
              <a:t>Universe is S</a:t>
            </a:r>
            <a:r>
              <a:rPr lang="en-US" baseline="-25000" dirty="0" smtClean="0"/>
              <a:t>8</a:t>
            </a:r>
            <a:r>
              <a:rPr lang="en-US" dirty="0" smtClean="0"/>
              <a:t> transport</a:t>
            </a:r>
          </a:p>
          <a:p>
            <a:pPr lvl="1"/>
            <a:r>
              <a:rPr lang="en-US" dirty="0" smtClean="0"/>
              <a:t>Simulation is diffusion</a:t>
            </a:r>
          </a:p>
          <a:p>
            <a:pPr lvl="1"/>
            <a:r>
              <a:rPr lang="en-US" dirty="0" smtClean="0"/>
              <a:t>QOI is reflected and transmitted current</a:t>
            </a:r>
          </a:p>
          <a:p>
            <a:pPr lvl="1"/>
            <a:r>
              <a:rPr lang="en-US" dirty="0" smtClean="0"/>
              <a:t>X is the slab thickness</a:t>
            </a:r>
          </a:p>
          <a:p>
            <a:pPr lvl="1"/>
            <a:r>
              <a:rPr lang="en-US" dirty="0" err="1" smtClean="0">
                <a:latin typeface="Lucida Grande"/>
                <a:ea typeface="Lucida Grande"/>
                <a:cs typeface="Lucida Grande"/>
              </a:rPr>
              <a:t>θ’s</a:t>
            </a:r>
            <a:r>
              <a:rPr lang="en-US" dirty="0" smtClean="0">
                <a:cs typeface="Lucida Grande"/>
              </a:rPr>
              <a:t> are the diffusion coefficient and absorption cross-section for the slab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D492AC1-C966-BE42-8741-B28374A52E0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4267200" y="5334000"/>
            <a:ext cx="762000" cy="990600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124200" y="53340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124200" y="54864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124200" y="56388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124200" y="57912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124200" y="59436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124200" y="60960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4.28439E-6 C 0.03786 0.00093 0.07208 0.0044 0.10907 0.00556 C 0.11324 0.00672 0.11758 0.00765 0.12175 0.00996 C 0.14137 0.00742 0.15544 0.00533 0.17489 0.00695 C 0.17089 0.00857 0.16707 0.0095 0.16325 0.01135 C 0.16273 0.01274 0.16273 0.01436 0.16204 0.01552 C 0.16117 0.01645 0.15891 0.01529 0.15891 0.01691 C 0.15891 0.0183 0.16082 0.01784 0.16204 0.0183 C 0.16516 0.01876 0.16829 0.01923 0.17159 0.01969 C 0.17402 0.02062 0.17558 0.02062 0.17697 0.02409 C 0.17784 0.02664 0.17906 0.03243 0.17906 0.03243 C 0.17159 0.03428 0.16395 0.03567 0.15683 0.03822 C 0.15613 0.04007 0.1544 0.04169 0.15474 0.04377 C 0.15526 0.05049 0.16169 0.05119 0.16534 0.05234 C 0.17159 0.05188 0.17819 0.05304 0.18444 0.05095 C 0.18566 0.05049 0.18305 0.04771 0.18218 0.04655 C 0.18079 0.0447 0.17923 0.04377 0.17801 0.04239 C 0.17576 0.03961 0.17367 0.0366 0.17159 0.03382 C 0.17055 0.03243 0.16846 0.02965 0.16846 0.02965 C 0.16812 0.02826 0.16794 0.02664 0.16742 0.02548 C 0.1669 0.02409 0.16464 0.02339 0.16534 0.02247 C 0.16638 0.02038 0.16864 0.01992 0.17055 0.01969 C 0.17645 0.01807 0.18253 0.01784 0.18861 0.01691 C 0.12713 0.00533 0.07329 0.01946 0.01476 0.02409 C 0.00018 0.0315 -0.01493 0.03775 -0.02883 0.04655 C -0.03074 0.04771 -0.0323 0.0498 -0.03404 0.05095 C -0.03734 0.05257 -0.04342 0.05396 -0.04689 0.05512 C -0.04897 0.05559 -0.05314 0.05651 -0.05314 0.05651 " pathEditMode="relative" ptsTypes="fffffffffffffffffffffffffff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4293E-6 -2.24178E-6 C 0.01285 -0.00255 0.02049 -0.00486 0.03508 -0.00579 C 0.0495 -0.00834 0.06391 -0.00857 0.0785 -0.00996 C 0.12834 -0.00857 0.11063 -0.0132 0.13477 -0.00301 C 0.1372 0.01065 0.14415 0.02154 0.14745 0.0352 C 0.14918 0.04238 0.14884 0.04655 0.15491 0.04933 C 0.16308 0.04678 0.17002 0.04446 0.17714 0.03821 C 0.17923 0.03335 0.18097 0.02848 0.18357 0.02408 C 0.18461 0.01899 0.18722 0.01343 0.18461 0.00834 C 0.18288 0.00486 0.16603 0.00278 0.16551 0.00278 C 0.17159 -0.00764 0.17819 -0.02084 0.1867 -0.02825 C 0.17385 -0.03358 0.17662 -0.03358 0.157 -0.02988 C 0.15387 -0.02941 0.15092 -0.01482 0.15057 -0.01274 C 0.14606 0.01042 0.14137 0.03404 0.1379 0.0579 C 0.13442 0.08106 0.13737 0.06345 0.13373 0.08059 C 0.13321 0.08221 0.13303 0.0843 0.13268 0.08615 C 0.13199 0.088 0.12869 0.09148 0.13043 0.09194 C 0.13668 0.09333 0.14224 0.08522 0.14849 0.08337 C 0.16256 0.07851 0.17749 0.07874 0.19208 0.07781 C 0.20979 0.05303 0.22629 0.03358 0.24192 0.00695 C 0.25217 -0.01112 0.24852 -0.00625 0.25773 -0.02548 C 0.27127 -0.05466 0.25391 -0.01529 0.26207 -0.03543 C 0.26259 -0.03706 0.26415 -0.0396 0.26415 -0.0396 " pathEditMode="relative" ptsTypes="ffffffffffffffffffffff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7141E-6 4.29829E-6 C 0.04081 -0.0007 0.08562 -0.00487 0.1273 0.00138 C 0.13859 0.00069 0.15005 0.00185 0.16116 -0.00139 C 0.16794 -0.00348 0.17818 -0.01529 0.18461 -0.01992 C 0.18791 -0.0227 0.1919 -0.02409 0.1952 -0.02687 C 0.20024 -0.0315 0.20528 -0.03729 0.21101 -0.041 C 0.21396 -0.04331 0.22056 -0.04679 0.22056 -0.04679 C 0.22647 -0.0542 0.23619 -0.05767 0.24401 -0.05952 C 0.24678 -0.06138 0.24939 -0.06392 0.25252 -0.06508 C 0.25356 -0.06554 0.25564 -0.06647 0.25564 -0.06647 " pathEditMode="relative" ptsTypes="fffffffffA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6999E-6 2.99213E-6 C 0.02901 -0.00973 -0.00086 -0.00023 0.08059 -0.00278 C 0.09205 -0.00324 0.10299 -0.00811 0.11463 -0.00857 C 0.13391 -0.0095 0.15336 -0.0095 0.17281 -0.00996 C 0.1643 -0.00533 0.15405 0.00162 0.14745 0.00996 C 0.14415 0.01366 0.1419 0.01853 0.13894 0.02269 C 0.13634 0.03288 0.14936 0.02686 0.15266 0.02547 C 0.16413 0.01968 0.17576 0.00857 0.18774 0.00417 C 0.1867 0.00324 0.18566 0.00046 0.18462 0.00139 C 0.18358 0.00208 0.18444 0.00579 0.18566 0.00579 C 0.1867 0.00579 0.18636 0.00278 0.1867 0.00139 C 0.18514 -0.00046 0.1841 -0.00301 0.18236 -0.00417 C 0.18045 -0.00556 0.17819 -0.00556 0.17611 -0.00556 C 0.17489 -0.00556 0.17819 -0.00463 0.17923 -0.00417 C 0.17402 0.00023 0.16169 -0.00185 0.17402 0.00139 C 0.17316 0.00278 0.17194 0.00394 0.17177 0.00579 C 0.17072 0.01366 0.17576 0.00996 0.16968 0.01274 C 0.16795 0.01922 0.16378 0.01945 0.15909 0.02269 C 0.15839 0.02455 0.1577 0.0264 0.157 0.02825 C 0.15631 0.02964 0.15492 0.03265 0.15492 0.03265 C 0.16065 0.02964 0.16586 0.03381 0.17177 0.03103 C 0.16256 0.02478 0.17246 0.02663 0.17715 0.02547 C 0.21536 0.02617 0.25409 0.02825 0.29264 0.02825 " pathEditMode="relative" ptsTypes="ffffffffffffffffffffff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6999E-6 8.87911E-6 C 0.03856 -0.00046 0.07712 -0.00046 0.11567 -0.00138 C 0.12835 -0.00185 0.14276 -0.00741 0.15596 -0.00856 C 0.16482 -0.01273 0.17507 -0.01435 0.18462 -0.01574 C 0.18566 -0.01482 0.18861 -0.01412 0.18774 -0.01273 C 0.18479 -0.00903 0.17976 -0.01157 0.17611 -0.00995 C 0.16881 -0.00717 0.16395 -0.00069 0.157 0.00139 C 0.15284 0.00487 0.14884 0.00672 0.14433 0.00834 C 0.14207 0.01251 0.13946 0.0146 0.13582 0.01691 C 0.1313 0.01946 0.12401 0.02085 0.13477 0.0183 C 0.15371 0.00811 0.17611 0.00811 0.19625 0.00695 C 0.18636 0.00255 0.17906 -0.00301 0.16864 -0.00439 C 0.15457 -0.00903 0.13981 -0.01343 0.12626 -0.01991 C 0.12088 -0.02269 0.10942 -0.03033 0.10282 -0.03265 C 0.09101 -0.03705 0.07868 -0.03705 0.06687 -0.0396 C 0.06496 -0.04075 0.06322 -0.04191 0.06149 -0.04261 C 0.05714 -0.04469 0.0528 -0.04608 0.04881 -0.04816 C 0.04412 -0.05094 0.03978 -0.05465 0.03509 -0.05673 C 0.02692 -0.06067 0.01772 -0.0616 0.00956 -0.06507 C 0.00244 -0.07248 -0.00711 -0.07063 -0.01371 -0.07781 C -0.01545 -0.07966 -0.02066 -0.08916 -0.02431 -0.08916 " pathEditMode="relative" ptsTypes="ffffffffffffffffffff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46 C 0.01372 -0.00417 0.03092 -0.0051 0.0455 -0.00649 C 0.05315 -0.00834 0.05992 -0.01529 0.06773 -0.01645 C 0.07468 -0.0176 0.0818 -0.01737 0.08892 -0.01784 C 0.13078 -0.01621 0.10976 -0.02015 0.12713 -0.01228 C 0.14206 -0.03243 0.14866 -0.0674 0.16638 -0.08291 C 0.16968 -0.09449 0.17419 -0.10422 0.18218 -0.11117 C 0.18322 -0.11325 0.18548 -0.12043 0.18548 -0.11117 C 0.18514 -0.0938 0.18409 -0.07643 0.1834 -0.05883 C 0.16707 -0.06045 0.15075 -0.06253 0.1346 -0.06462 C 0.12887 -0.06554 0.11758 -0.0674 0.11758 -0.0674 C 0.11654 -0.06786 0.1141 -0.0674 0.11445 -0.06878 C 0.11497 -0.07295 0.12383 -0.07805 0.12609 -0.08013 C 0.12678 -0.08152 0.12678 -0.0843 0.12817 -0.0843 C 0.13112 -0.0843 0.13685 -0.07249 0.13877 -0.07017 C 0.14484 -0.063 0.15162 -0.05674 0.15891 -0.05188 C 0.16256 -0.04956 0.16499 -0.04516 0.16846 -0.04192 C 0.18427 -0.04725 0.19903 -0.05535 0.21518 -0.06022 C 0.23116 -0.06531 0.24766 -0.06809 0.26398 -0.07156 C 0.27197 -0.07342 0.281 -0.07735 0.28934 -0.07735 " pathEditMode="relative" ptsTypes="fffffffffffffffffffA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  <a:t>There is no simple recipe for </a:t>
            </a:r>
            <a:r>
              <a:rPr lang="en-US" dirty="0" smtClean="0"/>
              <a:t>predicting </a:t>
            </a:r>
            <a:br>
              <a:rPr lang="en-US" dirty="0" smtClean="0"/>
            </a:br>
            <a:r>
              <a:rPr lang="en-US" dirty="0" smtClean="0"/>
              <a:t>| simulation – reality |.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Narrow" charset="0"/>
              </a:rPr>
              <a:t>However, there is hope for quantitatively answering specific questions about specific system behaviors ...</a:t>
            </a:r>
          </a:p>
          <a:p>
            <a:pPr lvl="1"/>
            <a:r>
              <a:rPr lang="en-US" baseline="0" dirty="0" smtClean="0">
                <a:latin typeface="Arial Narrow" charset="0"/>
              </a:rPr>
              <a:t>…if we properly apply the right tools, pay attention to detail, and </a:t>
            </a:r>
            <a:r>
              <a:rPr lang="en-US" dirty="0" smtClean="0">
                <a:latin typeface="Arial Narrow" charset="0"/>
              </a:rPr>
              <a:t>engage the right experts</a:t>
            </a:r>
          </a:p>
          <a:p>
            <a:pPr lvl="0"/>
            <a:r>
              <a:rPr lang="en-US" dirty="0" smtClean="0">
                <a:latin typeface="Arial Narrow" charset="0"/>
              </a:rPr>
              <a:t>Need to define</a:t>
            </a:r>
            <a:r>
              <a:rPr lang="en-US" baseline="0" dirty="0" smtClean="0">
                <a:latin typeface="Arial Narrow" charset="0"/>
              </a:rPr>
              <a:t> the problem statement before you begin.</a:t>
            </a:r>
          </a:p>
          <a:p>
            <a:pPr lvl="1"/>
            <a:r>
              <a:rPr lang="en-US" baseline="0" dirty="0" smtClean="0">
                <a:latin typeface="Arial Narrow" charset="0"/>
              </a:rPr>
              <a:t>Example:  “</a:t>
            </a:r>
            <a:r>
              <a:rPr lang="en-US" sz="2000" b="1" i="1" dirty="0" smtClean="0">
                <a:solidFill>
                  <a:schemeClr val="tx1"/>
                </a:solidFill>
                <a:latin typeface="Arial Narrow" pitchFamily="34" charset="0"/>
                <a:ea typeface="ＭＳ Ｐゴシック" charset="-128"/>
              </a:rPr>
              <a:t>If this system operates within the assumed envelope, the probability of Y exceeding </a:t>
            </a:r>
            <a:r>
              <a:rPr lang="en-US" sz="2000" b="1" i="1" dirty="0" err="1" smtClean="0">
                <a:solidFill>
                  <a:schemeClr val="tx1"/>
                </a:solidFill>
                <a:latin typeface="Arial Narrow" pitchFamily="34" charset="0"/>
                <a:ea typeface="ＭＳ Ｐゴシック" charset="-128"/>
              </a:rPr>
              <a:t>Y</a:t>
            </a:r>
            <a:r>
              <a:rPr lang="en-US" sz="2000" b="1" i="1" baseline="-25000" dirty="0" err="1" smtClean="0">
                <a:solidFill>
                  <a:schemeClr val="tx1"/>
                </a:solidFill>
                <a:latin typeface="Arial Narrow" pitchFamily="34" charset="0"/>
                <a:ea typeface="ＭＳ Ｐゴシック" charset="-128"/>
              </a:rPr>
              <a:t>threshold</a:t>
            </a:r>
            <a:r>
              <a:rPr lang="en-US" sz="2000" b="1" i="1" dirty="0" smtClean="0">
                <a:solidFill>
                  <a:schemeClr val="tx1"/>
                </a:solidFill>
                <a:latin typeface="Arial Narrow" pitchFamily="34" charset="0"/>
                <a:ea typeface="ＭＳ Ｐゴシック" charset="-128"/>
              </a:rPr>
              <a:t> is less than </a:t>
            </a:r>
            <a:r>
              <a:rPr lang="en-US" sz="2000" b="1" i="1" dirty="0" err="1" smtClean="0">
                <a:solidFill>
                  <a:schemeClr val="tx1"/>
                </a:solidFill>
                <a:latin typeface="Arial Narrow" pitchFamily="34" charset="0"/>
                <a:ea typeface="ＭＳ Ｐゴシック" charset="-128"/>
              </a:rPr>
              <a:t>P</a:t>
            </a:r>
            <a:r>
              <a:rPr lang="en-US" sz="2000" b="1" i="1" baseline="-25000" dirty="0" err="1" smtClean="0">
                <a:solidFill>
                  <a:schemeClr val="tx1"/>
                </a:solidFill>
                <a:latin typeface="Arial Narrow" pitchFamily="34" charset="0"/>
                <a:ea typeface="ＭＳ Ｐゴシック" charset="-128"/>
              </a:rPr>
              <a:t>bound</a:t>
            </a:r>
            <a:r>
              <a:rPr lang="en-US" sz="2000" b="1" i="1" dirty="0" smtClean="0">
                <a:solidFill>
                  <a:schemeClr val="tx1"/>
                </a:solidFill>
                <a:latin typeface="Arial Narrow" pitchFamily="34" charset="0"/>
                <a:ea typeface="ＭＳ Ｐゴシック" charset="-128"/>
              </a:rPr>
              <a:t>.”</a:t>
            </a:r>
            <a:endParaRPr lang="en-US" dirty="0" smtClean="0"/>
          </a:p>
          <a:p>
            <a:r>
              <a:rPr lang="en-US" dirty="0" smtClean="0">
                <a:latin typeface="Arial Narrow" charset="0"/>
              </a:rPr>
              <a:t>Even</a:t>
            </a:r>
            <a:r>
              <a:rPr lang="en-US" baseline="0" dirty="0" smtClean="0">
                <a:latin typeface="Arial Narrow" charset="0"/>
              </a:rPr>
              <a:t> t</a:t>
            </a:r>
            <a:r>
              <a:rPr lang="en-US" dirty="0" smtClean="0">
                <a:latin typeface="Arial Narrow" charset="0"/>
              </a:rPr>
              <a:t>he best UQ methodologies will not remove the need for expert judgment</a:t>
            </a:r>
          </a:p>
          <a:p>
            <a:pPr lvl="1"/>
            <a:r>
              <a:rPr lang="en-US" baseline="0" dirty="0" smtClean="0">
                <a:latin typeface="Arial Narrow" charset="0"/>
              </a:rPr>
              <a:t>Almost all predictions are extrapolations.</a:t>
            </a:r>
          </a:p>
          <a:p>
            <a:r>
              <a:rPr lang="en-US" baseline="0" dirty="0" smtClean="0">
                <a:latin typeface="Arial Narrow" charset="0"/>
              </a:rPr>
              <a:t>Predictive Science and Engineering is a young discipline, with much R&amp;D needed</a:t>
            </a:r>
            <a:endParaRPr lang="en-US" dirty="0" smtClean="0">
              <a:latin typeface="Arial Narrow" charset="0"/>
            </a:endParaRPr>
          </a:p>
          <a:p>
            <a:pPr lvl="1"/>
            <a:r>
              <a:rPr lang="en-US" dirty="0" smtClean="0">
                <a:latin typeface="Arial Narrow" charset="0"/>
              </a:rPr>
              <a:t>Dimension reduction, understanding </a:t>
            </a:r>
            <a:r>
              <a:rPr lang="en-US" dirty="0" err="1" smtClean="0">
                <a:latin typeface="Arial Narrow" charset="0"/>
              </a:rPr>
              <a:t>multiphysics</a:t>
            </a:r>
            <a:r>
              <a:rPr lang="en-US" dirty="0" smtClean="0">
                <a:latin typeface="Arial Narrow" charset="0"/>
              </a:rPr>
              <a:t> modeling errors, etc., remain open challenges.</a:t>
            </a:r>
            <a:endParaRPr lang="en-US" baseline="0" dirty="0" smtClean="0">
              <a:latin typeface="Arial Narrow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D492AC1-C966-BE42-8741-B28374A52E0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MMU for a Kennedy-O’Hagan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KOH model uses Gaussian process regression to build an emulator for the simulation and for the discrepancy model.</a:t>
            </a:r>
          </a:p>
          <a:p>
            <a:pPr lvl="1"/>
            <a:r>
              <a:rPr lang="en-US" sz="1800" dirty="0" err="1" smtClean="0"/>
              <a:t>Y</a:t>
            </a:r>
            <a:r>
              <a:rPr lang="en-US" sz="1800" baseline="-25000" dirty="0" err="1" smtClean="0"/>
              <a:t>pred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x,</a:t>
            </a:r>
            <a:r>
              <a:rPr lang="en-US" sz="1800" dirty="0" err="1" smtClean="0">
                <a:latin typeface="Lucida Grande"/>
                <a:ea typeface="Lucida Grande"/>
                <a:cs typeface="Lucida Grande"/>
              </a:rPr>
              <a:t>θ</a:t>
            </a:r>
            <a:r>
              <a:rPr lang="en-US" sz="1800" dirty="0" smtClean="0"/>
              <a:t>) = </a:t>
            </a:r>
            <a:r>
              <a:rPr lang="en-US" sz="1800" dirty="0" err="1" smtClean="0">
                <a:latin typeface="Lucida Grande"/>
                <a:ea typeface="Lucida Grande"/>
                <a:cs typeface="Lucida Grande"/>
              </a:rPr>
              <a:t>η</a:t>
            </a:r>
            <a:r>
              <a:rPr lang="en-US" sz="1800" dirty="0" err="1" smtClean="0"/>
              <a:t>(x,</a:t>
            </a:r>
            <a:r>
              <a:rPr lang="en-US" sz="1800" dirty="0" err="1" smtClean="0">
                <a:latin typeface="Lucida Grande"/>
                <a:ea typeface="Lucida Grande"/>
                <a:cs typeface="Lucida Grande"/>
              </a:rPr>
              <a:t>θ</a:t>
            </a:r>
            <a:r>
              <a:rPr lang="en-US" sz="1800" dirty="0" smtClean="0"/>
              <a:t>) + </a:t>
            </a:r>
            <a:r>
              <a:rPr lang="en-US" sz="1800" dirty="0" err="1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sz="1800" dirty="0" err="1" smtClean="0"/>
              <a:t>(x</a:t>
            </a:r>
            <a:r>
              <a:rPr lang="en-US" sz="1800" dirty="0" smtClean="0"/>
              <a:t>) + </a:t>
            </a:r>
            <a:r>
              <a:rPr lang="en-US" sz="1800" dirty="0" err="1" smtClean="0">
                <a:latin typeface="Lucida Grande"/>
                <a:ea typeface="Lucida Grande"/>
                <a:cs typeface="Lucida Grande"/>
              </a:rPr>
              <a:t>ε</a:t>
            </a:r>
            <a:r>
              <a:rPr lang="en-US" sz="1800" dirty="0" err="1" smtClean="0"/>
              <a:t>(x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The noise is also Gaussian.</a:t>
            </a:r>
          </a:p>
          <a:p>
            <a:r>
              <a:rPr lang="en-US" sz="2000" dirty="0" smtClean="0"/>
              <a:t>One usually determines the parameters of the regression model though a Bayesian approach</a:t>
            </a:r>
          </a:p>
          <a:p>
            <a:pPr lvl="1"/>
            <a:r>
              <a:rPr lang="en-US" sz="1800" dirty="0" smtClean="0"/>
              <a:t>We define a prior distribution for the regression parameters</a:t>
            </a:r>
          </a:p>
          <a:p>
            <a:pPr lvl="1"/>
            <a:r>
              <a:rPr lang="en-US" sz="1800" dirty="0" smtClean="0"/>
              <a:t>Then by </a:t>
            </a:r>
            <a:r>
              <a:rPr lang="en-US" sz="1800" dirty="0" err="1" smtClean="0"/>
              <a:t>Bayes</a:t>
            </a:r>
            <a:r>
              <a:rPr lang="en-US" sz="1800" dirty="0" smtClean="0"/>
              <a:t>’ theorem we can determine what are the most likely values of these </a:t>
            </a:r>
            <a:r>
              <a:rPr lang="en-US" sz="1800" dirty="0" err="1" smtClean="0"/>
              <a:t>params</a:t>
            </a:r>
            <a:r>
              <a:rPr lang="en-US" sz="1800" dirty="0" smtClean="0"/>
              <a:t> (posterior distribution)</a:t>
            </a:r>
          </a:p>
          <a:p>
            <a:pPr lvl="1"/>
            <a:r>
              <a:rPr lang="en-US" sz="1800" dirty="0" smtClean="0"/>
              <a:t>This is accomplished by  Markov-chain Monte Carlo sampling</a:t>
            </a:r>
          </a:p>
          <a:p>
            <a:r>
              <a:rPr lang="en-US" sz="2000" dirty="0" smtClean="0"/>
              <a:t>How the prior distributions are chosen affects the model one gets</a:t>
            </a:r>
          </a:p>
          <a:p>
            <a:pPr lvl="1"/>
            <a:r>
              <a:rPr lang="en-US" sz="1800" dirty="0" smtClean="0"/>
              <a:t>If my prior encourages </a:t>
            </a:r>
            <a:r>
              <a:rPr lang="en-US" sz="1800" dirty="0" err="1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sz="1800" dirty="0" smtClean="0">
                <a:cs typeface="Lucida Grande"/>
              </a:rPr>
              <a:t> to be small, the model will pick a distribution of </a:t>
            </a:r>
            <a:r>
              <a:rPr lang="en-US" sz="1800" dirty="0" err="1" smtClean="0">
                <a:latin typeface="Lucida Grande"/>
                <a:ea typeface="Lucida Grande"/>
                <a:cs typeface="Lucida Grande"/>
              </a:rPr>
              <a:t>θ</a:t>
            </a:r>
            <a:r>
              <a:rPr lang="en-US" sz="1800" dirty="0" smtClean="0">
                <a:cs typeface="Lucida Grande"/>
              </a:rPr>
              <a:t> to try and match data.</a:t>
            </a:r>
          </a:p>
          <a:p>
            <a:pPr lvl="1"/>
            <a:r>
              <a:rPr lang="en-US" sz="1800" dirty="0" smtClean="0">
                <a:cs typeface="Lucida Grande"/>
              </a:rPr>
              <a:t>Alternately, if I encourage </a:t>
            </a:r>
            <a:r>
              <a:rPr lang="en-US" sz="1800" dirty="0" err="1" smtClean="0">
                <a:latin typeface="Lucida Grande"/>
                <a:ea typeface="Lucida Grande"/>
                <a:cs typeface="Lucida Grande"/>
              </a:rPr>
              <a:t>θ</a:t>
            </a:r>
            <a:r>
              <a:rPr lang="en-US" sz="1800" dirty="0" smtClean="0">
                <a:cs typeface="Lucida Grande"/>
              </a:rPr>
              <a:t> to be small, the model will try to make the discrepancy and measurement error account differences in observations.</a:t>
            </a:r>
          </a:p>
          <a:p>
            <a:r>
              <a:rPr lang="en-US" sz="2000" dirty="0" smtClean="0">
                <a:cs typeface="Lucida Grande"/>
              </a:rPr>
              <a:t>This work used the GPMSA code from LANL CCS-6.</a:t>
            </a:r>
            <a:endParaRPr lang="en-US" sz="2000" dirty="0" smtClean="0"/>
          </a:p>
          <a:p>
            <a:pPr lvl="1"/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D492AC1-C966-BE42-8741-B28374A52E0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neutrons in slab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 feed several experiments into a KOH model and allow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θ</a:t>
            </a:r>
            <a:r>
              <a:rPr lang="en-US" dirty="0" smtClean="0"/>
              <a:t> to vary large enough, I can capture the results with diffusion.</a:t>
            </a:r>
          </a:p>
          <a:p>
            <a:pPr lvl="1"/>
            <a:r>
              <a:rPr lang="en-US" dirty="0" smtClean="0"/>
              <a:t>Recall the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θ</a:t>
            </a:r>
            <a:r>
              <a:rPr lang="en-US" dirty="0" err="1" smtClean="0">
                <a:cs typeface="Lucida Grande"/>
              </a:rPr>
              <a:t>’s</a:t>
            </a:r>
            <a:r>
              <a:rPr lang="en-US" dirty="0" smtClean="0">
                <a:cs typeface="Lucida Grande"/>
              </a:rPr>
              <a:t> are the diffusion coefficient and the abs. </a:t>
            </a:r>
            <a:r>
              <a:rPr lang="en-US" dirty="0" err="1" smtClean="0">
                <a:cs typeface="Lucida Grande"/>
              </a:rPr>
              <a:t>x</a:t>
            </a:r>
            <a:r>
              <a:rPr lang="en-US" dirty="0" smtClean="0">
                <a:cs typeface="Lucida Grande"/>
              </a:rPr>
              <a:t>-section.</a:t>
            </a:r>
            <a:endParaRPr lang="en-US" dirty="0" smtClean="0"/>
          </a:p>
          <a:p>
            <a:r>
              <a:rPr lang="en-US" dirty="0" smtClean="0"/>
              <a:t>These results can then be used to infer better values for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θ</a:t>
            </a:r>
            <a:r>
              <a:rPr lang="en-US" dirty="0" err="1" smtClean="0"/>
              <a:t>’s</a:t>
            </a:r>
            <a:endParaRPr lang="en-US" dirty="0" smtClean="0"/>
          </a:p>
          <a:p>
            <a:pPr lvl="1"/>
            <a:r>
              <a:rPr lang="en-US" dirty="0" smtClean="0"/>
              <a:t>Initial ranges for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θ</a:t>
            </a:r>
            <a:r>
              <a:rPr lang="en-US" dirty="0" smtClean="0">
                <a:cs typeface="Lucida Grande"/>
              </a:rPr>
              <a:t> are priors, KOH model generates a posterior for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θ</a:t>
            </a:r>
            <a:endParaRPr lang="en-US" dirty="0" smtClean="0"/>
          </a:p>
          <a:p>
            <a:r>
              <a:rPr lang="en-US" dirty="0" smtClean="0"/>
              <a:t>This is nothing groundbreaking so far.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D492AC1-C966-BE42-8741-B28374A52E0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Engine Testing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D492AC1-C966-BE42-8741-B28374A52E08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-76200" y="1056686"/>
            <a:ext cx="4572000" cy="351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4947443" y="1066799"/>
            <a:ext cx="3510757" cy="281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 bwMode="auto">
          <a:xfrm rot="10800000">
            <a:off x="1752600" y="2590800"/>
            <a:ext cx="3581400" cy="838200"/>
          </a:xfrm>
          <a:prstGeom prst="straightConnector1">
            <a:avLst/>
          </a:prstGeom>
          <a:noFill/>
          <a:ln w="12700" cap="flat" cmpd="sng" algn="ctr">
            <a:solidFill>
              <a:srgbClr val="008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2057400" y="3200400"/>
            <a:ext cx="2514600" cy="4572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Data from prior dist </a:t>
            </a:r>
            <a:r>
              <a:rPr lang="en-US" sz="1600" dirty="0" smtClean="0"/>
              <a:t>for </a:t>
            </a:r>
            <a:r>
              <a:rPr lang="en-US" sz="1600" dirty="0" err="1" smtClean="0"/>
              <a:t>θ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rot="10800000" flipV="1">
            <a:off x="2362200" y="2590800"/>
            <a:ext cx="3429000" cy="2286000"/>
          </a:xfrm>
          <a:prstGeom prst="straightConnector1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1104899" y="4876801"/>
            <a:ext cx="2514600" cy="4572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Samples from posterior 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4833247" y="3200400"/>
            <a:ext cx="3975791" cy="333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/>
          <p:nvPr/>
        </p:nvCxnSpPr>
        <p:spPr bwMode="auto">
          <a:xfrm rot="10800000" flipV="1">
            <a:off x="3619500" y="4648199"/>
            <a:ext cx="1943100" cy="381001"/>
          </a:xfrm>
          <a:prstGeom prst="straightConnector1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hidden variable complicates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The previous example allowed diffusion to be right with the correct values for </a:t>
            </a:r>
            <a:r>
              <a:rPr lang="en-US" sz="1800" dirty="0" err="1" smtClean="0">
                <a:latin typeface="Lucida Grande"/>
                <a:ea typeface="Lucida Grande"/>
                <a:cs typeface="Lucida Grande"/>
              </a:rPr>
              <a:t>θ</a:t>
            </a:r>
            <a:endParaRPr lang="en-US" sz="1800" dirty="0" smtClean="0"/>
          </a:p>
          <a:p>
            <a:r>
              <a:rPr lang="en-US" sz="1800" dirty="0" smtClean="0"/>
              <a:t>What if the incident neutrons are not isotropic</a:t>
            </a:r>
          </a:p>
          <a:p>
            <a:pPr lvl="1"/>
            <a:r>
              <a:rPr lang="en-US" sz="1600" dirty="0" smtClean="0"/>
              <a:t>Do several experimental realizations with same net current</a:t>
            </a:r>
          </a:p>
          <a:p>
            <a:pPr lvl="2"/>
            <a:r>
              <a:rPr lang="en-US" sz="1400" dirty="0" smtClean="0"/>
              <a:t>Some with grazing or beam incidence</a:t>
            </a:r>
          </a:p>
          <a:p>
            <a:pPr lvl="2"/>
            <a:r>
              <a:rPr lang="en-US" sz="1400" dirty="0" smtClean="0"/>
              <a:t>One with isotropic incidence</a:t>
            </a:r>
          </a:p>
          <a:p>
            <a:r>
              <a:rPr lang="en-US" sz="1800" dirty="0" smtClean="0"/>
              <a:t>The KOH model treats this as experimental variability</a:t>
            </a:r>
          </a:p>
          <a:p>
            <a:pPr lvl="1"/>
            <a:r>
              <a:rPr lang="en-US" sz="1600" dirty="0" smtClean="0"/>
              <a:t>The angular description of the neutrons is not a variable in the model.</a:t>
            </a:r>
          </a:p>
          <a:p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D492AC1-C966-BE42-8741-B28374A52E08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228600" y="3429001"/>
            <a:ext cx="419713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4738012" y="3286704"/>
            <a:ext cx="4024988" cy="326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 bwMode="auto">
          <a:xfrm>
            <a:off x="5276849" y="4038600"/>
            <a:ext cx="2514600" cy="4572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Use this data to build model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rot="10800000" flipV="1">
            <a:off x="3454187" y="4305299"/>
            <a:ext cx="1943100" cy="381001"/>
          </a:xfrm>
          <a:prstGeom prst="straightConnector1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5429249" y="5410200"/>
            <a:ext cx="2514600" cy="457200"/>
          </a:xfrm>
          <a:prstGeom prst="rect">
            <a:avLst/>
          </a:prstGeom>
          <a:noFill/>
          <a:ln w="12700" cap="flat" cmpd="sng" algn="ctr">
            <a:solidFill>
              <a:srgbClr val="66003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7E0033"/>
                </a:solidFill>
                <a:effectLst/>
                <a:latin typeface="Arial" charset="0"/>
              </a:rPr>
              <a:t>New experiments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rot="10800000">
            <a:off x="5429250" y="5105400"/>
            <a:ext cx="895351" cy="304800"/>
          </a:xfrm>
          <a:prstGeom prst="straightConnector1">
            <a:avLst/>
          </a:prstGeom>
          <a:noFill/>
          <a:ln w="12700" cap="flat" cmpd="sng" algn="ctr">
            <a:solidFill>
              <a:srgbClr val="660033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0800000">
            <a:off x="5715000" y="4876800"/>
            <a:ext cx="762000" cy="533400"/>
          </a:xfrm>
          <a:prstGeom prst="straightConnector1">
            <a:avLst/>
          </a:prstGeom>
          <a:noFill/>
          <a:ln w="12700" cap="flat" cmpd="sng" algn="ctr">
            <a:solidFill>
              <a:srgbClr val="660033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V="1">
            <a:off x="6153151" y="4857752"/>
            <a:ext cx="723901" cy="381000"/>
          </a:xfrm>
          <a:prstGeom prst="straightConnector1">
            <a:avLst/>
          </a:prstGeom>
          <a:noFill/>
          <a:ln w="12700" cap="flat" cmpd="sng" algn="ctr">
            <a:solidFill>
              <a:srgbClr val="660033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 flipH="1" flipV="1">
            <a:off x="6953250" y="4895852"/>
            <a:ext cx="723901" cy="304800"/>
          </a:xfrm>
          <a:prstGeom prst="straightConnector1">
            <a:avLst/>
          </a:prstGeom>
          <a:noFill/>
          <a:ln w="12700" cap="flat" cmpd="sng" algn="ctr">
            <a:solidFill>
              <a:srgbClr val="660033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model’s 2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σ</a:t>
            </a:r>
            <a:r>
              <a:rPr lang="en-US" dirty="0" smtClean="0"/>
              <a:t> bounds are too small.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turns out that the default prior for the experimental variability was too restrictive.</a:t>
            </a:r>
          </a:p>
          <a:p>
            <a:r>
              <a:rPr lang="en-US" dirty="0" smtClean="0"/>
              <a:t>By relaxing this parameter, we can increase the  2σ bounds.</a:t>
            </a:r>
          </a:p>
          <a:p>
            <a:r>
              <a:rPr lang="en-US" dirty="0" smtClean="0"/>
              <a:t>Still not perfect.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D492AC1-C966-BE42-8741-B28374A52E08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2604412" y="3284844"/>
            <a:ext cx="4024988" cy="326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4724400" y="3428999"/>
            <a:ext cx="3962400" cy="312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2704E-6 -1.78786E-6 L -0.25478 0.0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initial explorations have shown: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tools cannot be used as black boxes (or black magic)</a:t>
            </a:r>
          </a:p>
          <a:p>
            <a:pPr lvl="1"/>
            <a:r>
              <a:rPr lang="en-US" dirty="0" smtClean="0"/>
              <a:t>Just throwing your data at some software can deceive you.</a:t>
            </a:r>
          </a:p>
          <a:p>
            <a:r>
              <a:rPr lang="en-US" dirty="0" smtClean="0"/>
              <a:t>Expert judgment is needed</a:t>
            </a:r>
          </a:p>
          <a:p>
            <a:pPr lvl="1"/>
            <a:r>
              <a:rPr lang="en-US" dirty="0" smtClean="0"/>
              <a:t>In terms of statistics and physics</a:t>
            </a:r>
          </a:p>
          <a:p>
            <a:pPr lvl="1"/>
            <a:r>
              <a:rPr lang="en-US" dirty="0" smtClean="0"/>
              <a:t>What are good values for the priors</a:t>
            </a:r>
          </a:p>
          <a:p>
            <a:r>
              <a:rPr lang="en-US" dirty="0" smtClean="0"/>
              <a:t>2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σ</a:t>
            </a:r>
            <a:r>
              <a:rPr lang="en-US" dirty="0" smtClean="0"/>
              <a:t> bounds are just estimates!</a:t>
            </a:r>
          </a:p>
          <a:p>
            <a:pPr lvl="1"/>
            <a:r>
              <a:rPr lang="en-US" dirty="0" smtClean="0"/>
              <a:t>When compared with test experiments in our example, outliers were common in our predictions.</a:t>
            </a:r>
          </a:p>
          <a:p>
            <a:r>
              <a:rPr lang="en-US" dirty="0" smtClean="0"/>
              <a:t>Currently working on more complicated MMU studies.</a:t>
            </a:r>
          </a:p>
          <a:p>
            <a:r>
              <a:rPr lang="en-US" dirty="0" smtClean="0"/>
              <a:t>Can we include physics knowledge into predictive model?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D492AC1-C966-BE42-8741-B28374A52E0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Quantifying and predicting the difference between simulation and reality is not easy.</a:t>
            </a:r>
          </a:p>
          <a:p>
            <a:r>
              <a:rPr lang="en-US" dirty="0" smtClean="0"/>
              <a:t>V&amp;V and UQ are tightly coupled processes.</a:t>
            </a:r>
          </a:p>
          <a:p>
            <a:pPr lvl="1"/>
            <a:r>
              <a:rPr lang="en-US" dirty="0" smtClean="0"/>
              <a:t>Does it make sense to claim a model is valid if I don’t understand its sensitivity to input parameters?</a:t>
            </a:r>
          </a:p>
          <a:p>
            <a:r>
              <a:rPr lang="en-US" dirty="0" smtClean="0"/>
              <a:t>Expert judgment is not going away.</a:t>
            </a:r>
          </a:p>
          <a:p>
            <a:r>
              <a:rPr lang="en-US" dirty="0" smtClean="0"/>
              <a:t>More research is needed into many aspects of VU</a:t>
            </a:r>
          </a:p>
          <a:p>
            <a:pPr lvl="1"/>
            <a:r>
              <a:rPr lang="en-US" dirty="0" smtClean="0"/>
              <a:t>Curse of dimensionality is still a problem.</a:t>
            </a:r>
          </a:p>
          <a:p>
            <a:r>
              <a:rPr lang="en-US" dirty="0" smtClean="0"/>
              <a:t>VU tools can’t be used as a black box.</a:t>
            </a:r>
          </a:p>
          <a:p>
            <a:pPr lvl="1"/>
            <a:r>
              <a:rPr lang="en-US" dirty="0" smtClean="0"/>
              <a:t>The user needs to understand the approximations/assumptions that go into the VU models</a:t>
            </a:r>
          </a:p>
          <a:p>
            <a:pPr lvl="1"/>
            <a:r>
              <a:rPr lang="en-US" dirty="0" smtClean="0"/>
              <a:t>VU for the VU tools.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D492AC1-C966-BE42-8741-B28374A52E0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lots of people who made this work possible.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TAMU</a:t>
            </a:r>
          </a:p>
          <a:p>
            <a:pPr lvl="1"/>
            <a:r>
              <a:rPr lang="en-US" sz="1800" dirty="0" smtClean="0"/>
              <a:t>Hayes Stripling, </a:t>
            </a:r>
            <a:r>
              <a:rPr lang="en-US" sz="1800" dirty="0" err="1" smtClean="0"/>
              <a:t>Duchwan</a:t>
            </a:r>
            <a:r>
              <a:rPr lang="en-US" sz="1800" dirty="0" smtClean="0"/>
              <a:t> </a:t>
            </a:r>
            <a:r>
              <a:rPr lang="en-US" sz="1800" dirty="0" err="1" smtClean="0"/>
              <a:t>Ryu</a:t>
            </a:r>
            <a:r>
              <a:rPr lang="en-US" sz="1800" dirty="0" smtClean="0"/>
              <a:t>, </a:t>
            </a:r>
            <a:r>
              <a:rPr lang="en-US" sz="1800" dirty="0" err="1" smtClean="0"/>
              <a:t>Bani</a:t>
            </a:r>
            <a:r>
              <a:rPr lang="en-US" sz="1800" dirty="0" smtClean="0"/>
              <a:t> </a:t>
            </a:r>
            <a:r>
              <a:rPr lang="en-US" sz="1800" dirty="0" err="1" smtClean="0"/>
              <a:t>Mallick</a:t>
            </a:r>
            <a:endParaRPr lang="en-US" sz="1800" dirty="0" smtClean="0"/>
          </a:p>
          <a:p>
            <a:r>
              <a:rPr lang="en-US" sz="2000" dirty="0" smtClean="0"/>
              <a:t>CRASH Team at Michigan</a:t>
            </a:r>
          </a:p>
          <a:p>
            <a:pPr lvl="1"/>
            <a:r>
              <a:rPr lang="en-US" sz="1800" dirty="0" smtClean="0"/>
              <a:t>James Holloway, Paul Drake, Bruce </a:t>
            </a:r>
            <a:r>
              <a:rPr lang="en-US" sz="1800" dirty="0" err="1" smtClean="0"/>
              <a:t>Fryxell</a:t>
            </a:r>
            <a:r>
              <a:rPr lang="en-US" sz="1800" dirty="0" smtClean="0"/>
              <a:t>, Eric Myra, Vijay Nair, and many others.</a:t>
            </a:r>
          </a:p>
          <a:p>
            <a:r>
              <a:rPr lang="en-US" sz="2000" dirty="0" smtClean="0"/>
              <a:t>Derek Bingham at Simon Fraser University</a:t>
            </a:r>
          </a:p>
          <a:p>
            <a:r>
              <a:rPr lang="en-US" sz="2000" dirty="0" smtClean="0"/>
              <a:t>I’d also like to thank my wife, Katie, for dealing with two kids &lt; 2</a:t>
            </a:r>
          </a:p>
          <a:p>
            <a:pPr lvl="1"/>
            <a:r>
              <a:rPr lang="en-US" sz="1600" dirty="0" smtClean="0"/>
              <a:t>These two are probably the largest sources of uncertainty in my life right now.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D492AC1-C966-BE42-8741-B28374A52E08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 descr="IMG_01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4011612"/>
            <a:ext cx="1563291" cy="20843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437" y="4111228"/>
            <a:ext cx="2646363" cy="19847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468437" y="6096000"/>
            <a:ext cx="2646363" cy="4572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Flannery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334000" y="6096000"/>
            <a:ext cx="1563291" cy="4572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D492AC1-C966-BE42-8741-B28374A52E0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0"/>
            <a:ext cx="8305800" cy="1362075"/>
          </a:xfrm>
        </p:spPr>
        <p:txBody>
          <a:bodyPr/>
          <a:lstStyle/>
          <a:p>
            <a:r>
              <a:rPr lang="en-US" sz="2800" cap="none" dirty="0" smtClean="0"/>
              <a:t>A Physics-Informed Emulator </a:t>
            </a:r>
            <a:br>
              <a:rPr lang="en-US" sz="2800" cap="none" dirty="0" smtClean="0"/>
            </a:br>
            <a:r>
              <a:rPr lang="en-US" sz="2000" b="0" cap="none" dirty="0" smtClean="0">
                <a:latin typeface="Univers LT Std 57 Cn"/>
                <a:cs typeface="Univers LT Std 57 Cn"/>
              </a:rPr>
              <a:t>For UQ Analysis on Coupled </a:t>
            </a:r>
            <a:r>
              <a:rPr lang="en-US" sz="2000" b="0" cap="none" dirty="0" err="1" smtClean="0">
                <a:latin typeface="Univers LT Std 57 Cn"/>
                <a:cs typeface="Univers LT Std 57 Cn"/>
              </a:rPr>
              <a:t>Rad</a:t>
            </a:r>
            <a:r>
              <a:rPr lang="en-US" sz="2000" b="0" cap="none" dirty="0" smtClean="0">
                <a:latin typeface="Univers LT Std 57 Cn"/>
                <a:cs typeface="Univers LT Std 57 Cn"/>
              </a:rPr>
              <a:t>-Hydro Codes</a:t>
            </a:r>
            <a:endParaRPr lang="en-US" sz="2800" b="0" cap="none" dirty="0">
              <a:latin typeface="Univers LT Std 57 Cn"/>
              <a:cs typeface="Univers LT Std 57 C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3000"/>
            <a:ext cx="7772400" cy="1500187"/>
          </a:xfrm>
        </p:spPr>
        <p:txBody>
          <a:bodyPr/>
          <a:lstStyle/>
          <a:p>
            <a:r>
              <a:rPr lang="en-US" sz="1100" dirty="0" smtClean="0"/>
              <a:t>R.G. McClarren, D. </a:t>
            </a:r>
            <a:r>
              <a:rPr lang="en-US" sz="1100" dirty="0" err="1" smtClean="0"/>
              <a:t>Ryu</a:t>
            </a:r>
            <a:r>
              <a:rPr lang="en-US" sz="1100" dirty="0" smtClean="0"/>
              <a:t> , R.P. Drake, et al., “A Physics Informed Emulator for Laser-Driven Radiating Shock Simulations”, Reliability Engineering and </a:t>
            </a:r>
          </a:p>
          <a:p>
            <a:r>
              <a:rPr lang="en-US" sz="1100" dirty="0" smtClean="0"/>
              <a:t>System Safety, submitted March 2010.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1D9330AD-462A-BF4F-93D2-FDD582EB938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charset="0"/>
              </a:rPr>
              <a:t>Verification, validation, &amp; uncertainty quantification are coupled parts of one</a:t>
            </a:r>
            <a:r>
              <a:rPr lang="en-US" baseline="0" dirty="0" smtClean="0">
                <a:latin typeface="Arial Narrow" charset="0"/>
              </a:rPr>
              <a:t> problem</a:t>
            </a:r>
            <a:endParaRPr lang="en-US" dirty="0">
              <a:latin typeface="Arial Narrow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E0033"/>
                </a:solidFill>
              </a:rPr>
              <a:t>Verification </a:t>
            </a:r>
            <a:r>
              <a:rPr lang="en-US" dirty="0" smtClean="0"/>
              <a:t>= best effort to make sure that:</a:t>
            </a:r>
          </a:p>
          <a:p>
            <a:pPr lvl="1"/>
            <a:r>
              <a:rPr lang="en-US" dirty="0" smtClean="0"/>
              <a:t>the code solves the intended (numerical) equations correctly;</a:t>
            </a:r>
          </a:p>
          <a:p>
            <a:pPr lvl="1"/>
            <a:r>
              <a:rPr lang="en-US" dirty="0" smtClean="0"/>
              <a:t>the numerical method converges to the analytic</a:t>
            </a:r>
            <a:r>
              <a:rPr lang="en-US" baseline="0" dirty="0" smtClean="0"/>
              <a:t> solution;</a:t>
            </a:r>
          </a:p>
          <a:p>
            <a:pPr lvl="1"/>
            <a:r>
              <a:rPr lang="en-US" dirty="0" smtClean="0"/>
              <a:t>we understand the size of numerical errors—perhaps even as functions of grid resolution for the class of problems of interest</a:t>
            </a:r>
            <a:endParaRPr lang="en-US" baseline="0" dirty="0" smtClean="0"/>
          </a:p>
          <a:p>
            <a:r>
              <a:rPr lang="en-US" dirty="0" smtClean="0">
                <a:solidFill>
                  <a:srgbClr val="7E0033"/>
                </a:solidFill>
              </a:rPr>
              <a:t>Validation </a:t>
            </a:r>
            <a:r>
              <a:rPr lang="en-US" dirty="0" smtClean="0"/>
              <a:t>= best effort to quantify |reality – math models| for range of problems of interest</a:t>
            </a:r>
            <a:endParaRPr lang="en-US" u="sng" dirty="0" smtClean="0"/>
          </a:p>
          <a:p>
            <a:r>
              <a:rPr lang="en-US" dirty="0" smtClean="0">
                <a:solidFill>
                  <a:srgbClr val="7E0033"/>
                </a:solidFill>
              </a:rPr>
              <a:t>Traditional UQ/SA</a:t>
            </a:r>
            <a:r>
              <a:rPr lang="en-US" dirty="0" smtClean="0"/>
              <a:t>:  Quantifying the sensitivity of output </a:t>
            </a:r>
            <a:r>
              <a:rPr lang="en-US" dirty="0" err="1" smtClean="0"/>
              <a:t>QOIs</a:t>
            </a:r>
            <a:r>
              <a:rPr lang="en-US" dirty="0" smtClean="0"/>
              <a:t> to uncertainties in input parameters.</a:t>
            </a:r>
          </a:p>
          <a:p>
            <a:r>
              <a:rPr lang="en-US" dirty="0" smtClean="0">
                <a:solidFill>
                  <a:srgbClr val="7E0033"/>
                </a:solidFill>
              </a:rPr>
              <a:t>VU</a:t>
            </a:r>
            <a:r>
              <a:rPr lang="en-US" dirty="0" smtClean="0"/>
              <a:t>: </a:t>
            </a:r>
            <a:r>
              <a:rPr lang="en-US" baseline="0" dirty="0" smtClean="0"/>
              <a:t> Verification + validation + UQ/SA</a:t>
            </a:r>
            <a:endParaRPr lang="en-US" dirty="0" smtClean="0"/>
          </a:p>
          <a:p>
            <a:r>
              <a:rPr lang="en-US" dirty="0" smtClean="0">
                <a:latin typeface="Arial Narrow" charset="0"/>
              </a:rPr>
              <a:t>Uncertainties in predicted </a:t>
            </a:r>
            <a:r>
              <a:rPr lang="en-US" dirty="0" err="1" smtClean="0">
                <a:latin typeface="Arial Narrow" charset="0"/>
              </a:rPr>
              <a:t>QOIs</a:t>
            </a:r>
            <a:r>
              <a:rPr lang="en-US" dirty="0" smtClean="0">
                <a:latin typeface="Arial Narrow" charset="0"/>
              </a:rPr>
              <a:t> arise</a:t>
            </a:r>
            <a:r>
              <a:rPr lang="en-US" baseline="0" dirty="0" smtClean="0">
                <a:latin typeface="Arial Narrow" charset="0"/>
              </a:rPr>
              <a:t> from many sources</a:t>
            </a:r>
            <a:r>
              <a:rPr lang="en-US" dirty="0" smtClean="0">
                <a:latin typeface="Arial Narrow" charset="0"/>
              </a:rPr>
              <a:t> ... </a:t>
            </a:r>
            <a:endParaRPr lang="en-US" baseline="0" dirty="0" smtClean="0">
              <a:latin typeface="Arial Narrow" charset="0"/>
            </a:endParaRP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E7580D26-409F-CC44-BD83-41DEE09332B6}" type="slidenum">
              <a:rPr lang="en-US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5867400"/>
            <a:ext cx="3810000" cy="40011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800000"/>
                </a:solidFill>
              </a:rPr>
              <a:t>* QOI </a:t>
            </a:r>
            <a:r>
              <a:rPr lang="en-US" sz="2000" b="1" dirty="0" smtClean="0"/>
              <a:t>= Quantity Of Interest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coupling of two codes makes UQ for CRASH challenging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581400"/>
            <a:ext cx="8458200" cy="2971800"/>
          </a:xfrm>
        </p:spPr>
        <p:txBody>
          <a:bodyPr/>
          <a:lstStyle/>
          <a:p>
            <a:r>
              <a:rPr lang="en-US" sz="2000" dirty="0" smtClean="0"/>
              <a:t>Hyades 2D is a </a:t>
            </a:r>
            <a:r>
              <a:rPr lang="en-US" sz="2000" dirty="0" err="1" smtClean="0"/>
              <a:t>commerical</a:t>
            </a:r>
            <a:r>
              <a:rPr lang="en-US" sz="2000" dirty="0" smtClean="0"/>
              <a:t>, </a:t>
            </a:r>
            <a:r>
              <a:rPr lang="en-US" sz="2000" dirty="0" err="1" smtClean="0"/>
              <a:t>Lagrangian</a:t>
            </a:r>
            <a:r>
              <a:rPr lang="en-US" sz="2000" dirty="0" smtClean="0"/>
              <a:t> </a:t>
            </a:r>
            <a:r>
              <a:rPr lang="en-US" sz="2000" dirty="0" err="1" smtClean="0"/>
              <a:t>rad</a:t>
            </a:r>
            <a:r>
              <a:rPr lang="en-US" sz="2000" dirty="0" smtClean="0"/>
              <a:t>-hydro code </a:t>
            </a:r>
          </a:p>
          <a:p>
            <a:pPr lvl="1"/>
            <a:r>
              <a:rPr lang="en-US" sz="1800" dirty="0" smtClean="0"/>
              <a:t>We use for laser energy deposition</a:t>
            </a:r>
          </a:p>
          <a:p>
            <a:pPr lvl="1"/>
            <a:r>
              <a:rPr lang="en-US" sz="1800" dirty="0" smtClean="0"/>
              <a:t>A gray box (at best)</a:t>
            </a:r>
          </a:p>
          <a:p>
            <a:r>
              <a:rPr lang="en-US" sz="2000" dirty="0" smtClean="0"/>
              <a:t>We desire to rely on this code as little as possible for success</a:t>
            </a:r>
          </a:p>
          <a:p>
            <a:pPr lvl="1"/>
            <a:r>
              <a:rPr lang="en-US" sz="1800" dirty="0" smtClean="0"/>
              <a:t>Semi-reliable</a:t>
            </a:r>
          </a:p>
          <a:p>
            <a:pPr lvl="1"/>
            <a:r>
              <a:rPr lang="en-US" sz="1800" dirty="0" smtClean="0"/>
              <a:t>Expensive (in terms of human time) to get solutions</a:t>
            </a:r>
          </a:p>
          <a:p>
            <a:r>
              <a:rPr lang="en-US" sz="2000" dirty="0" smtClean="0"/>
              <a:t>To do UQ studies on CRASH 3D, we need to know sensitivity of CRASH output on Hyades input</a:t>
            </a:r>
          </a:p>
          <a:p>
            <a:pPr lvl="1"/>
            <a:r>
              <a:rPr lang="en-US" sz="1800" dirty="0" smtClean="0"/>
              <a:t>This would easier with an emulator for Hyades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86AD993-5167-0044-81CA-97F8750B7A92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65213" y="2132013"/>
            <a:ext cx="1371600" cy="685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wrap="none" anchor="b" anchorCtr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>
              <a:latin typeface="Tahoma" pitchFamily="37" charset="0"/>
              <a:ea typeface="ＭＳ Ｐゴシック" pitchFamily="37" charset="-128"/>
              <a:cs typeface="ＭＳ Ｐゴシック" pitchFamily="37" charset="-128"/>
            </a:endParaRPr>
          </a:p>
          <a:p>
            <a:pPr algn="ctr" eaLnBrk="0" hangingPunct="0"/>
            <a:r>
              <a:rPr lang="en-US" sz="2000" b="1">
                <a:latin typeface="Tahoma" pitchFamily="37" charset="0"/>
                <a:ea typeface="ＭＳ Ｐゴシック" pitchFamily="37" charset="-128"/>
                <a:cs typeface="ＭＳ Ｐゴシック" pitchFamily="37" charset="-128"/>
              </a:rPr>
              <a:t>Hyades</a:t>
            </a:r>
          </a:p>
          <a:p>
            <a:pPr algn="ctr" eaLnBrk="0" hangingPunct="0"/>
            <a:r>
              <a:rPr lang="en-US" sz="2000" b="1">
                <a:latin typeface="Tahoma" pitchFamily="37" charset="0"/>
                <a:ea typeface="ＭＳ Ｐゴシック" pitchFamily="37" charset="-128"/>
                <a:cs typeface="ＭＳ Ｐゴシック" pitchFamily="37" charset="-128"/>
              </a:rPr>
              <a:t>2D</a:t>
            </a:r>
            <a:endParaRPr lang="en-US" sz="2000">
              <a:latin typeface="Tahoma" pitchFamily="37" charset="0"/>
              <a:ea typeface="ＭＳ Ｐゴシック" pitchFamily="37" charset="-128"/>
              <a:cs typeface="ＭＳ Ｐゴシック" pitchFamily="37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181600" y="2133600"/>
            <a:ext cx="1371600" cy="685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5000"/>
              </a:schemeClr>
            </a:outerShdw>
          </a:effectLst>
        </p:spPr>
        <p:txBody>
          <a:bodyPr wrap="none" anchor="b" anchorCtr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dirty="0">
              <a:latin typeface="Tahoma" pitchFamily="37" charset="0"/>
              <a:ea typeface="ＭＳ Ｐゴシック" pitchFamily="37" charset="-128"/>
              <a:cs typeface="ＭＳ Ｐゴシック" pitchFamily="37" charset="-128"/>
            </a:endParaRPr>
          </a:p>
          <a:p>
            <a:pPr algn="ctr" eaLnBrk="0" hangingPunct="0"/>
            <a:r>
              <a:rPr lang="en-US" sz="2000" b="1" dirty="0">
                <a:latin typeface="Tahoma" pitchFamily="37" charset="0"/>
                <a:ea typeface="ＭＳ Ｐゴシック" pitchFamily="37" charset="-128"/>
                <a:cs typeface="ＭＳ Ｐゴシック" pitchFamily="37" charset="-128"/>
              </a:rPr>
              <a:t>Crash</a:t>
            </a:r>
          </a:p>
          <a:p>
            <a:pPr algn="ctr" eaLnBrk="0" hangingPunct="0"/>
            <a:r>
              <a:rPr lang="en-US" sz="2000" b="1" dirty="0">
                <a:latin typeface="Tahoma" pitchFamily="37" charset="0"/>
                <a:ea typeface="ＭＳ Ｐゴシック" pitchFamily="37" charset="-128"/>
                <a:cs typeface="ＭＳ Ｐゴシック" pitchFamily="37" charset="-128"/>
              </a:rPr>
              <a:t>3D</a:t>
            </a:r>
            <a:endParaRPr lang="en-US" sz="2000" dirty="0">
              <a:latin typeface="Tahoma" pitchFamily="37" charset="0"/>
              <a:ea typeface="ＭＳ Ｐゴシック" pitchFamily="37" charset="-128"/>
              <a:cs typeface="ＭＳ Ｐゴシック" pitchFamily="37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79613" y="1446213"/>
            <a:ext cx="365125" cy="365125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wrap="none" anchorCtr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>
                <a:solidFill>
                  <a:srgbClr val="FFFCB1"/>
                </a:solidFill>
                <a:latin typeface="Lucida Grande" pitchFamily="37" charset="0"/>
                <a:ea typeface="ＭＳ Ｐゴシック" pitchFamily="37" charset="-128"/>
                <a:cs typeface="ＭＳ Ｐゴシック" pitchFamily="37" charset="-128"/>
              </a:rPr>
              <a:t>θ</a:t>
            </a:r>
            <a:r>
              <a:rPr lang="en-US" sz="1600" b="1" baseline="-25000">
                <a:solidFill>
                  <a:srgbClr val="FFFCB1"/>
                </a:solidFill>
                <a:latin typeface="Tahoma" pitchFamily="37" charset="0"/>
                <a:ea typeface="ＭＳ Ｐゴシック" pitchFamily="37" charset="-128"/>
                <a:cs typeface="ＭＳ Ｐゴシック" pitchFamily="37" charset="-128"/>
              </a:rPr>
              <a:t>H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57288" y="1446213"/>
            <a:ext cx="365125" cy="365125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wrap="none" anchorCtr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b="1">
                <a:solidFill>
                  <a:srgbClr val="FFFCB1"/>
                </a:solidFill>
                <a:latin typeface="Tahoma" pitchFamily="37" charset="0"/>
                <a:ea typeface="ＭＳ Ｐゴシック" pitchFamily="37" charset="-128"/>
                <a:cs typeface="ＭＳ Ｐゴシック" pitchFamily="37" charset="-128"/>
              </a:rPr>
              <a:t>X</a:t>
            </a:r>
            <a:r>
              <a:rPr lang="en-US" sz="1600" b="1" baseline="-25000">
                <a:solidFill>
                  <a:srgbClr val="FFFCB1"/>
                </a:solidFill>
                <a:latin typeface="Tahoma" pitchFamily="37" charset="0"/>
                <a:ea typeface="ＭＳ Ｐゴシック" pitchFamily="37" charset="-128"/>
                <a:cs typeface="ＭＳ Ｐゴシック" pitchFamily="37" charset="-128"/>
              </a:rPr>
              <a:t>H</a:t>
            </a:r>
            <a:endParaRPr lang="en-US" sz="1600">
              <a:latin typeface="Tahoma" pitchFamily="37" charset="0"/>
              <a:ea typeface="ＭＳ Ｐゴシック" pitchFamily="37" charset="-128"/>
              <a:cs typeface="ＭＳ Ｐゴシック" pitchFamily="37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57288" y="3136900"/>
            <a:ext cx="365125" cy="365125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wrap="none" anchorCtr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b="1">
                <a:solidFill>
                  <a:srgbClr val="FFFCB1"/>
                </a:solidFill>
                <a:latin typeface="Tahoma" pitchFamily="37" charset="0"/>
                <a:ea typeface="ＭＳ Ｐゴシック" pitchFamily="37" charset="-128"/>
                <a:cs typeface="ＭＳ Ｐゴシック" pitchFamily="37" charset="-128"/>
              </a:rPr>
              <a:t>P</a:t>
            </a:r>
            <a:r>
              <a:rPr lang="en-US" sz="1600" b="1" baseline="-25000">
                <a:solidFill>
                  <a:srgbClr val="FFFCB1"/>
                </a:solidFill>
                <a:latin typeface="Tahoma" pitchFamily="37" charset="0"/>
                <a:ea typeface="ＭＳ Ｐゴシック" pitchFamily="37" charset="-128"/>
                <a:cs typeface="ＭＳ Ｐゴシック" pitchFamily="37" charset="-128"/>
              </a:rPr>
              <a:t>H</a:t>
            </a:r>
            <a:endParaRPr lang="en-US" sz="1600">
              <a:latin typeface="Tahoma" pitchFamily="37" charset="0"/>
              <a:ea typeface="ＭＳ Ｐゴシック" pitchFamily="37" charset="-128"/>
              <a:cs typeface="ＭＳ Ｐゴシック" pitchFamily="37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79613" y="3140075"/>
            <a:ext cx="365125" cy="365125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wrap="none" anchorCtr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b="1">
                <a:solidFill>
                  <a:srgbClr val="FFFCB1"/>
                </a:solidFill>
                <a:latin typeface="Tahoma" pitchFamily="37" charset="0"/>
                <a:ea typeface="ＭＳ Ｐゴシック" pitchFamily="37" charset="-128"/>
                <a:cs typeface="ＭＳ Ｐゴシック" pitchFamily="37" charset="-128"/>
              </a:rPr>
              <a:t>M</a:t>
            </a:r>
            <a:r>
              <a:rPr lang="en-US" sz="1600" b="1" baseline="-25000">
                <a:solidFill>
                  <a:srgbClr val="FFFCB1"/>
                </a:solidFill>
                <a:latin typeface="Tahoma" pitchFamily="37" charset="0"/>
                <a:ea typeface="ＭＳ Ｐゴシック" pitchFamily="37" charset="-128"/>
                <a:cs typeface="ＭＳ Ｐゴシック" pitchFamily="37" charset="-128"/>
              </a:rPr>
              <a:t>H</a:t>
            </a:r>
            <a:endParaRPr lang="en-US" sz="1600">
              <a:latin typeface="Tahoma" pitchFamily="37" charset="0"/>
              <a:ea typeface="ＭＳ Ｐゴシック" pitchFamily="37" charset="-128"/>
              <a:cs typeface="ＭＳ Ｐゴシック" pitchFamily="37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092825" y="3136900"/>
            <a:ext cx="365125" cy="365125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wrap="none" anchorCtr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b="1">
                <a:solidFill>
                  <a:srgbClr val="FFFCB1"/>
                </a:solidFill>
                <a:latin typeface="Tahoma" pitchFamily="37" charset="0"/>
                <a:ea typeface="ＭＳ Ｐゴシック" pitchFamily="37" charset="-128"/>
                <a:cs typeface="ＭＳ Ｐゴシック" pitchFamily="37" charset="-128"/>
              </a:rPr>
              <a:t>M</a:t>
            </a:r>
            <a:r>
              <a:rPr lang="en-US" sz="1600" b="1" baseline="-25000">
                <a:solidFill>
                  <a:srgbClr val="FFFCB1"/>
                </a:solidFill>
                <a:latin typeface="Tahoma" pitchFamily="37" charset="0"/>
                <a:ea typeface="ＭＳ Ｐゴシック" pitchFamily="37" charset="-128"/>
                <a:cs typeface="ＭＳ Ｐゴシック" pitchFamily="37" charset="-128"/>
              </a:rPr>
              <a:t>C</a:t>
            </a:r>
            <a:r>
              <a:rPr lang="en-US" sz="1600" baseline="-25000">
                <a:latin typeface="Tahoma" pitchFamily="37" charset="0"/>
                <a:ea typeface="ＭＳ Ｐゴシック" pitchFamily="37" charset="-128"/>
                <a:cs typeface="ＭＳ Ｐゴシック" pitchFamily="37" charset="-128"/>
              </a:rPr>
              <a:t> </a:t>
            </a:r>
            <a:endParaRPr lang="en-US" sz="1600">
              <a:latin typeface="Tahoma" pitchFamily="37" charset="0"/>
              <a:ea typeface="ＭＳ Ｐゴシック" pitchFamily="37" charset="-128"/>
              <a:cs typeface="ＭＳ Ｐゴシック" pitchFamily="37" charset="-128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270500" y="3146425"/>
            <a:ext cx="365125" cy="365125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wrap="none" anchorCtr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b="1">
                <a:solidFill>
                  <a:srgbClr val="FFFCB1"/>
                </a:solidFill>
                <a:latin typeface="Tahoma" pitchFamily="37" charset="0"/>
                <a:ea typeface="ＭＳ Ｐゴシック" pitchFamily="37" charset="-128"/>
                <a:cs typeface="ＭＳ Ｐゴシック" pitchFamily="37" charset="-128"/>
              </a:rPr>
              <a:t>P</a:t>
            </a:r>
            <a:r>
              <a:rPr lang="en-US" sz="1600" b="1" baseline="-25000">
                <a:solidFill>
                  <a:srgbClr val="FFFCB1"/>
                </a:solidFill>
                <a:latin typeface="Tahoma" pitchFamily="37" charset="0"/>
                <a:ea typeface="ＭＳ Ｐゴシック" pitchFamily="37" charset="-128"/>
                <a:cs typeface="ＭＳ Ｐゴシック" pitchFamily="37" charset="-128"/>
              </a:rPr>
              <a:t>C</a:t>
            </a:r>
            <a:endParaRPr lang="en-US" sz="1600">
              <a:latin typeface="Tahoma" pitchFamily="37" charset="0"/>
              <a:ea typeface="ＭＳ Ｐゴシック" pitchFamily="37" charset="-128"/>
              <a:cs typeface="ＭＳ Ｐゴシック" pitchFamily="37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107113" y="1047750"/>
            <a:ext cx="365125" cy="752475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wrap="none" anchorCtr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>
                <a:solidFill>
                  <a:srgbClr val="FFFCB1"/>
                </a:solidFill>
                <a:latin typeface="Lucida Grande" pitchFamily="37" charset="0"/>
                <a:ea typeface="ＭＳ Ｐゴシック" pitchFamily="37" charset="-128"/>
                <a:cs typeface="ＭＳ Ｐゴシック" pitchFamily="37" charset="-128"/>
              </a:rPr>
              <a:t>θ</a:t>
            </a:r>
            <a:r>
              <a:rPr lang="en-US" sz="1600" b="1" baseline="-25000">
                <a:solidFill>
                  <a:srgbClr val="FFFCB1"/>
                </a:solidFill>
                <a:latin typeface="Tahoma" pitchFamily="37" charset="0"/>
                <a:ea typeface="ＭＳ Ｐゴシック" pitchFamily="37" charset="-128"/>
                <a:cs typeface="ＭＳ Ｐゴシック" pitchFamily="37" charset="-128"/>
              </a:rPr>
              <a:t>H</a:t>
            </a:r>
            <a:endParaRPr lang="en-US" sz="1600" baseline="-25000">
              <a:solidFill>
                <a:srgbClr val="FFFCB1"/>
              </a:solidFill>
              <a:latin typeface="Tahoma" pitchFamily="37" charset="0"/>
              <a:ea typeface="ＭＳ Ｐゴシック" pitchFamily="37" charset="-128"/>
              <a:cs typeface="ＭＳ Ｐゴシック" pitchFamily="37" charset="-128"/>
            </a:endParaRPr>
          </a:p>
          <a:p>
            <a:pPr algn="ctr" eaLnBrk="0" hangingPunct="0"/>
            <a:r>
              <a:rPr lang="en-US" sz="2000" b="1">
                <a:solidFill>
                  <a:srgbClr val="FFFCB1"/>
                </a:solidFill>
                <a:latin typeface="Lucida Grande" pitchFamily="37" charset="0"/>
                <a:ea typeface="ＭＳ Ｐゴシック" pitchFamily="37" charset="-128"/>
                <a:cs typeface="ＭＳ Ｐゴシック" pitchFamily="37" charset="-128"/>
              </a:rPr>
              <a:t>θ</a:t>
            </a:r>
            <a:r>
              <a:rPr lang="en-US" sz="1600" b="1" baseline="-25000">
                <a:solidFill>
                  <a:srgbClr val="FFFCB1"/>
                </a:solidFill>
                <a:latin typeface="Tahoma" pitchFamily="37" charset="0"/>
                <a:ea typeface="ＭＳ Ｐゴシック" pitchFamily="37" charset="-128"/>
                <a:cs typeface="ＭＳ Ｐゴシック" pitchFamily="37" charset="-128"/>
              </a:rPr>
              <a:t>C</a:t>
            </a:r>
            <a:endParaRPr lang="en-US" sz="1600" baseline="-25000">
              <a:latin typeface="Tahoma" pitchFamily="37" charset="0"/>
              <a:ea typeface="ＭＳ Ｐゴシック" pitchFamily="37" charset="-128"/>
              <a:cs typeface="ＭＳ Ｐゴシック" pitchFamily="37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270500" y="1446213"/>
            <a:ext cx="365125" cy="365125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wrap="none" anchorCtr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b="1">
                <a:solidFill>
                  <a:srgbClr val="FFFCB1"/>
                </a:solidFill>
                <a:latin typeface="Tahoma" pitchFamily="37" charset="0"/>
                <a:ea typeface="ＭＳ Ｐゴシック" pitchFamily="37" charset="-128"/>
                <a:cs typeface="ＭＳ Ｐゴシック" pitchFamily="37" charset="-128"/>
              </a:rPr>
              <a:t>X</a:t>
            </a:r>
            <a:r>
              <a:rPr lang="en-US" sz="1600" b="1" baseline="-25000">
                <a:solidFill>
                  <a:srgbClr val="FFFCB1"/>
                </a:solidFill>
                <a:latin typeface="Tahoma" pitchFamily="37" charset="0"/>
                <a:ea typeface="ＭＳ Ｐゴシック" pitchFamily="37" charset="-128"/>
                <a:cs typeface="ＭＳ Ｐゴシック" pitchFamily="37" charset="-128"/>
              </a:rPr>
              <a:t>C</a:t>
            </a:r>
            <a:endParaRPr lang="en-US" sz="1600">
              <a:latin typeface="Tahoma" pitchFamily="37" charset="0"/>
              <a:ea typeface="ＭＳ Ｐゴシック" pitchFamily="37" charset="-128"/>
              <a:cs typeface="ＭＳ Ｐゴシック" pitchFamily="37" charset="-128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429000" y="1828800"/>
            <a:ext cx="547688" cy="369888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b="1">
                <a:latin typeface="Tahoma" pitchFamily="37" charset="0"/>
                <a:ea typeface="ＭＳ Ｐゴシック" pitchFamily="37" charset="-128"/>
                <a:cs typeface="ＭＳ Ｐゴシック" pitchFamily="37" charset="-128"/>
              </a:rPr>
              <a:t>HP</a:t>
            </a:r>
            <a:endParaRPr lang="en-US" sz="2000" b="1">
              <a:latin typeface="Tahoma" pitchFamily="37" charset="0"/>
              <a:ea typeface="ＭＳ Ｐゴシック" pitchFamily="37" charset="-128"/>
              <a:cs typeface="ＭＳ Ｐゴシック" pitchFamily="37" charset="-128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526338" y="2290763"/>
            <a:ext cx="547687" cy="369887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b="1">
                <a:latin typeface="Tahoma" pitchFamily="37" charset="0"/>
                <a:ea typeface="ＭＳ Ｐゴシック" pitchFamily="37" charset="-128"/>
                <a:cs typeface="ＭＳ Ｐゴシック" pitchFamily="37" charset="-128"/>
              </a:rPr>
              <a:t>CP</a:t>
            </a:r>
            <a:endParaRPr lang="en-US" sz="2000" b="1">
              <a:latin typeface="Tahoma" pitchFamily="37" charset="0"/>
              <a:ea typeface="ＭＳ Ｐゴシック" pitchFamily="37" charset="-128"/>
              <a:cs typeface="ＭＳ Ｐゴシック" pitchFamily="37" charset="-128"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1339850" y="1812925"/>
            <a:ext cx="0" cy="315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2162175" y="1812925"/>
            <a:ext cx="0" cy="315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1339850" y="2817813"/>
            <a:ext cx="0" cy="315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2160588" y="2813050"/>
            <a:ext cx="0" cy="315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2441575" y="2471738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795588" y="2287588"/>
            <a:ext cx="320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2000" b="1">
                <a:latin typeface="Helvetica" pitchFamily="37" charset="0"/>
                <a:ea typeface="ＭＳ Ｐゴシック" pitchFamily="37" charset="-128"/>
                <a:cs typeface="ＭＳ Ｐゴシック" pitchFamily="37" charset="-128"/>
              </a:rPr>
              <a:t>Y</a:t>
            </a:r>
            <a:r>
              <a:rPr lang="en-US" sz="2000" b="1" baseline="-25000">
                <a:latin typeface="Helvetica" pitchFamily="37" charset="0"/>
                <a:ea typeface="ＭＳ Ｐゴシック" pitchFamily="37" charset="-128"/>
                <a:cs typeface="ＭＳ Ｐゴシック" pitchFamily="37" charset="-128"/>
              </a:rPr>
              <a:t>H</a:t>
            </a:r>
            <a:endParaRPr lang="en-US" sz="1600" b="1">
              <a:latin typeface="Helvetica" pitchFamily="37" charset="0"/>
              <a:ea typeface="ＭＳ Ｐゴシック" pitchFamily="37" charset="-128"/>
              <a:cs typeface="ＭＳ Ｐゴシック" pitchFamily="37" charset="-128"/>
            </a:endParaRP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V="1">
            <a:off x="3136900" y="1981200"/>
            <a:ext cx="292100" cy="490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3962400" y="1981200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343400" y="1828800"/>
            <a:ext cx="385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2000" b="1">
                <a:latin typeface="Helvetica" pitchFamily="37" charset="0"/>
                <a:ea typeface="ＭＳ Ｐゴシック" pitchFamily="37" charset="-128"/>
                <a:cs typeface="ＭＳ Ｐゴシック" pitchFamily="37" charset="-128"/>
              </a:rPr>
              <a:t>Y</a:t>
            </a:r>
            <a:r>
              <a:rPr lang="en-US" sz="2000" b="1" baseline="-25000">
                <a:latin typeface="Helvetica" pitchFamily="37" charset="0"/>
                <a:ea typeface="ＭＳ Ｐゴシック" pitchFamily="37" charset="-128"/>
                <a:cs typeface="ＭＳ Ｐゴシック" pitchFamily="37" charset="-128"/>
              </a:rPr>
              <a:t>HP</a:t>
            </a:r>
            <a:endParaRPr lang="en-US" sz="1600" b="1">
              <a:latin typeface="Helvetica" pitchFamily="37" charset="0"/>
              <a:ea typeface="ＭＳ Ｐゴシック" pitchFamily="37" charset="-128"/>
              <a:cs typeface="ＭＳ Ｐゴシック" pitchFamily="37" charset="-128"/>
            </a:endParaRP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4724400" y="2133600"/>
            <a:ext cx="457200" cy="33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6546850" y="2471738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61175" y="2287588"/>
            <a:ext cx="320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2000" b="1">
                <a:latin typeface="Helvetica" pitchFamily="37" charset="0"/>
                <a:ea typeface="ＭＳ Ｐゴシック" pitchFamily="37" charset="-128"/>
                <a:cs typeface="ＭＳ Ｐゴシック" pitchFamily="37" charset="-128"/>
              </a:rPr>
              <a:t>Y</a:t>
            </a:r>
            <a:r>
              <a:rPr lang="en-US" sz="2000" b="1" baseline="-25000">
                <a:latin typeface="Helvetica" pitchFamily="37" charset="0"/>
                <a:ea typeface="ＭＳ Ｐゴシック" pitchFamily="37" charset="-128"/>
                <a:cs typeface="ＭＳ Ｐゴシック" pitchFamily="37" charset="-128"/>
              </a:rPr>
              <a:t>C</a:t>
            </a:r>
            <a:endParaRPr lang="en-US" sz="1600" b="1">
              <a:latin typeface="Helvetica" pitchFamily="37" charset="0"/>
              <a:ea typeface="ＭＳ Ｐゴシック" pitchFamily="37" charset="-128"/>
              <a:cs typeface="ＭＳ Ｐゴシック" pitchFamily="37" charset="-128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7204075" y="2471738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8080375" y="2471738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8423275" y="2287588"/>
            <a:ext cx="320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2000" b="1">
                <a:latin typeface="Helvetica" pitchFamily="37" charset="0"/>
                <a:ea typeface="ＭＳ Ｐゴシック" pitchFamily="37" charset="-128"/>
                <a:cs typeface="ＭＳ Ｐゴシック" pitchFamily="37" charset="-128"/>
              </a:rPr>
              <a:t>Y</a:t>
            </a:r>
            <a:r>
              <a:rPr lang="en-US" sz="2000" b="1" baseline="-25000">
                <a:latin typeface="Helvetica" pitchFamily="37" charset="0"/>
                <a:ea typeface="ＭＳ Ｐゴシック" pitchFamily="37" charset="-128"/>
                <a:cs typeface="ＭＳ Ｐゴシック" pitchFamily="37" charset="-128"/>
              </a:rPr>
              <a:t>S</a:t>
            </a:r>
            <a:endParaRPr lang="en-US" sz="1600" b="1" baseline="-25000">
              <a:latin typeface="Helvetica" pitchFamily="37" charset="0"/>
              <a:ea typeface="ＭＳ Ｐゴシック" pitchFamily="37" charset="-128"/>
              <a:cs typeface="ＭＳ Ｐゴシック" pitchFamily="37" charset="-128"/>
            </a:endParaRPr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6275388" y="1816100"/>
            <a:ext cx="0" cy="315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5451475" y="1822450"/>
            <a:ext cx="0" cy="315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5453063" y="2813050"/>
            <a:ext cx="0" cy="315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6280150" y="2816225"/>
            <a:ext cx="0" cy="315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3200400" y="2514600"/>
            <a:ext cx="18288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first attacked a 1-D problem with real experimental data.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Hyades output data at 1.2 ns, even in 1-D, is thousands of degrees of freedom</a:t>
            </a:r>
          </a:p>
          <a:p>
            <a:r>
              <a:rPr lang="en-US" dirty="0" smtClean="0"/>
              <a:t>We first tried to reduce this data using purely statistical means</a:t>
            </a:r>
          </a:p>
          <a:p>
            <a:pPr lvl="1"/>
            <a:r>
              <a:rPr lang="en-US" dirty="0" smtClean="0"/>
              <a:t>Bayesian partition model, and other methods were used</a:t>
            </a:r>
          </a:p>
          <a:p>
            <a:r>
              <a:rPr lang="en-US" dirty="0" smtClean="0"/>
              <a:t>These methods reduced the number of degrees of freedom to about 400</a:t>
            </a:r>
          </a:p>
          <a:p>
            <a:pPr lvl="1"/>
            <a:r>
              <a:rPr lang="en-US" dirty="0" smtClean="0"/>
              <a:t>Still too many to do a dense Latin-Hypercube sampling of the space</a:t>
            </a:r>
          </a:p>
          <a:p>
            <a:r>
              <a:rPr lang="en-US" dirty="0" smtClean="0"/>
              <a:t>Statistical methods have no physical judgment</a:t>
            </a:r>
          </a:p>
          <a:p>
            <a:r>
              <a:rPr lang="en-US" dirty="0" smtClean="0"/>
              <a:t>Using physics reasoning we were able to reduce the Hyades output to </a:t>
            </a:r>
            <a:r>
              <a:rPr lang="en-US" dirty="0" smtClean="0">
                <a:solidFill>
                  <a:schemeClr val="bg2"/>
                </a:solidFill>
              </a:rPr>
              <a:t>40</a:t>
            </a:r>
            <a:r>
              <a:rPr lang="en-US" dirty="0" smtClean="0"/>
              <a:t>	</a:t>
            </a:r>
            <a:r>
              <a:rPr lang="en-US" dirty="0" err="1" smtClean="0"/>
              <a:t>DOFs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These 40 points were arrived at by looking at which parts of the data really matter to what we are trying to compute</a:t>
            </a:r>
          </a:p>
          <a:p>
            <a:pPr lvl="1"/>
            <a:r>
              <a:rPr lang="en-US" dirty="0" smtClean="0"/>
              <a:t>Shock location at ~13 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86AD993-5167-0044-81CA-97F8750B7A9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We used a piecewise linear/exponential fit between important features.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3810000" cy="4953000"/>
          </a:xfrm>
        </p:spPr>
        <p:txBody>
          <a:bodyPr/>
          <a:lstStyle/>
          <a:p>
            <a:r>
              <a:rPr lang="en-US" dirty="0" smtClean="0"/>
              <a:t>Looking at the Hyades output we were able to pick out 10 points that are important.</a:t>
            </a:r>
          </a:p>
          <a:p>
            <a:r>
              <a:rPr lang="en-US" dirty="0" smtClean="0"/>
              <a:t>Between these points we use a linear fit, perhaps on a log-scale.</a:t>
            </a:r>
          </a:p>
          <a:p>
            <a:r>
              <a:rPr lang="en-US" dirty="0" smtClean="0"/>
              <a:t>Some features are obvious</a:t>
            </a:r>
          </a:p>
          <a:p>
            <a:pPr lvl="1"/>
            <a:r>
              <a:rPr lang="en-US" dirty="0" smtClean="0"/>
              <a:t>Shock location</a:t>
            </a:r>
          </a:p>
          <a:p>
            <a:pPr lvl="1"/>
            <a:r>
              <a:rPr lang="en-US" dirty="0" smtClean="0"/>
              <a:t>Be/</a:t>
            </a:r>
            <a:r>
              <a:rPr lang="en-US" dirty="0" err="1" smtClean="0"/>
              <a:t>Xe</a:t>
            </a:r>
            <a:r>
              <a:rPr lang="en-US" dirty="0" smtClean="0"/>
              <a:t> interface</a:t>
            </a:r>
          </a:p>
          <a:p>
            <a:pPr lvl="1"/>
            <a:r>
              <a:rPr lang="en-US" dirty="0" smtClean="0"/>
              <a:t>Edge of precursor</a:t>
            </a:r>
          </a:p>
          <a:p>
            <a:r>
              <a:rPr lang="en-US" dirty="0" smtClean="0"/>
              <a:t>Others are just features in the solution</a:t>
            </a:r>
          </a:p>
          <a:p>
            <a:pPr lvl="1"/>
            <a:r>
              <a:rPr lang="en-US" dirty="0" smtClean="0"/>
              <a:t>Where the pressure derivative goes negative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86AD993-5167-0044-81CA-97F8750B7A92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4506912" y="1219200"/>
            <a:ext cx="4637088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Initializing CRASH with PIE or Hyades affected shock location less than experimental error.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86AD993-5167-0044-81CA-97F8750B7A92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8" name="Content Placeholder 17" descr="PIE_comparison_flat[1]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0843" r="-10843"/>
          <a:stretch>
            <a:fillRect/>
          </a:stretch>
        </p:blipFill>
        <p:spPr>
          <a:xfrm>
            <a:off x="3352800" y="1219200"/>
            <a:ext cx="6250709" cy="3891951"/>
          </a:xfrm>
        </p:spPr>
      </p:pic>
      <p:pic>
        <p:nvPicPr>
          <p:cNvPr id="12" name="Picture 11" descr="Drake_fit_comparison_fla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3199055" y="10144623"/>
            <a:ext cx="8483600" cy="6426200"/>
          </a:xfrm>
          <a:prstGeom prst="rect">
            <a:avLst/>
          </a:prstGeom>
        </p:spPr>
      </p:pic>
      <p:pic>
        <p:nvPicPr>
          <p:cNvPr id="13" name="Picture 12" descr="Drake_fit_comparison_fla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3351455" y="10297023"/>
            <a:ext cx="8483600" cy="6426200"/>
          </a:xfrm>
          <a:prstGeom prst="rect">
            <a:avLst/>
          </a:prstGeom>
        </p:spPr>
      </p:pic>
      <p:pic>
        <p:nvPicPr>
          <p:cNvPr id="14" name="Picture 13" descr="Drake_fit_comparison_fla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3503855" y="10449423"/>
            <a:ext cx="8483600" cy="6426200"/>
          </a:xfrm>
          <a:prstGeom prst="rect">
            <a:avLst/>
          </a:prstGeom>
        </p:spPr>
      </p:pic>
      <p:pic>
        <p:nvPicPr>
          <p:cNvPr id="16" name="Picture 15" descr="Drake_fit_comparison_fla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3656255" y="10601823"/>
            <a:ext cx="8483600" cy="6426200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04800" y="1143000"/>
            <a:ext cx="381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chemeClr val="hlink"/>
              </a:buClr>
              <a:buSzPct val="100000"/>
              <a:buFont typeface="Symbol" pitchFamily="37" charset="2"/>
              <a:buChar char="·"/>
              <a:tabLst>
                <a:tab pos="0" algn="l"/>
              </a:tabLst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Centennial Std Address"/>
                <a:ea typeface="+mn-ea"/>
                <a:cs typeface="Bell Centennial Std Address"/>
              </a:rPr>
              <a:t>Our dimension reduction was successful to point that it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Centennial Std Address"/>
                <a:ea typeface="+mn-ea"/>
                <a:cs typeface="Bell Centennial Std Address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Centennial Std Address"/>
                <a:ea typeface="+mn-ea"/>
                <a:cs typeface="Bell Centennial Std Address"/>
              </a:rPr>
              <a:t>didn</a:t>
            </a:r>
            <a:r>
              <a:rPr lang="en-US" sz="2000" b="1" kern="0" dirty="0" smtClean="0">
                <a:latin typeface="Bell Centennial Std Address"/>
                <a:cs typeface="Bell Centennial Std Address"/>
              </a:rPr>
              <a:t>’</a:t>
            </a:r>
            <a:r>
              <a:rPr lang="en-US" sz="2000" b="1" kern="0" dirty="0" err="1" smtClean="0">
                <a:latin typeface="Bell Centennial Std Address"/>
                <a:cs typeface="Bell Centennial Std Address"/>
              </a:rPr>
              <a:t>t</a:t>
            </a:r>
            <a:r>
              <a:rPr lang="en-US" sz="2000" b="1" kern="0" dirty="0" smtClean="0">
                <a:latin typeface="Bell Centennial Std Address"/>
                <a:cs typeface="Bell Centennial Std Address"/>
              </a:rPr>
              <a:t> affect shock location.</a:t>
            </a:r>
          </a:p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chemeClr val="hlink"/>
              </a:buClr>
              <a:buSzPct val="100000"/>
              <a:buFont typeface="Symbol" pitchFamily="37" charset="2"/>
              <a:buChar char="·"/>
              <a:tabLst>
                <a:tab pos="0" algn="l"/>
              </a:tabLst>
              <a:defRPr/>
            </a:pPr>
            <a:r>
              <a:rPr lang="en-US" sz="2000" b="1" kern="0" dirty="0" smtClean="0">
                <a:latin typeface="Bell Centennial Std Address"/>
                <a:cs typeface="Bell Centennial Std Address"/>
              </a:rPr>
              <a:t>We call the reduction of the Hyades data + the emulator for those 40 points the </a:t>
            </a:r>
            <a:r>
              <a:rPr lang="en-US" sz="2000" b="1" kern="0" dirty="0" smtClean="0">
                <a:solidFill>
                  <a:srgbClr val="FF0033"/>
                </a:solidFill>
                <a:latin typeface="Bell Centennial Std Address"/>
                <a:cs typeface="Bell Centennial Std Address"/>
              </a:rPr>
              <a:t>Physics-Informed Emulator </a:t>
            </a:r>
            <a:r>
              <a:rPr lang="en-US" sz="2000" b="1" kern="0" dirty="0" smtClean="0">
                <a:latin typeface="Bell Centennial Std Address"/>
                <a:cs typeface="Bell Centennial Std Address"/>
              </a:rPr>
              <a:t>(PIE)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used Bayesian MARS and Gaussian Process Regression to build an emulator.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4038600" cy="5181600"/>
          </a:xfrm>
        </p:spPr>
        <p:txBody>
          <a:bodyPr/>
          <a:lstStyle/>
          <a:p>
            <a:r>
              <a:rPr lang="en-US" sz="2000" dirty="0" smtClean="0"/>
              <a:t>Bayesian MARS (multiple adaptive regression </a:t>
            </a:r>
            <a:r>
              <a:rPr lang="en-US" sz="2000" dirty="0" err="1" smtClean="0"/>
              <a:t>splines</a:t>
            </a:r>
            <a:r>
              <a:rPr lang="en-US" sz="2000" dirty="0" smtClean="0"/>
              <a:t>) tries to build the smallest system of </a:t>
            </a:r>
            <a:r>
              <a:rPr lang="en-US" sz="2000" dirty="0" err="1" smtClean="0"/>
              <a:t>splines</a:t>
            </a:r>
            <a:r>
              <a:rPr lang="en-US" sz="2000" dirty="0" smtClean="0"/>
              <a:t> to interpolate the data.</a:t>
            </a:r>
          </a:p>
          <a:p>
            <a:pPr lvl="1"/>
            <a:r>
              <a:rPr lang="en-US" sz="1800" dirty="0" smtClean="0"/>
              <a:t>Uses a probabilistic approach to find the best regression.</a:t>
            </a:r>
          </a:p>
          <a:p>
            <a:r>
              <a:rPr lang="en-US" sz="2000" dirty="0" smtClean="0"/>
              <a:t>Gaussian process models generates a distribution of functions that interpolate the data</a:t>
            </a:r>
          </a:p>
          <a:p>
            <a:pPr lvl="1"/>
            <a:r>
              <a:rPr lang="en-US" sz="1800" dirty="0" smtClean="0"/>
              <a:t>The functions that interpolate the data are the most likely in this distribution.</a:t>
            </a:r>
          </a:p>
          <a:p>
            <a:r>
              <a:rPr lang="en-US" sz="2000" dirty="0" smtClean="0"/>
              <a:t>For demonstration, models compared on function</a:t>
            </a:r>
          </a:p>
          <a:p>
            <a:endParaRPr lang="en-US" sz="2000" dirty="0" smtClean="0"/>
          </a:p>
          <a:p>
            <a:r>
              <a:rPr lang="en-US" sz="2000" dirty="0" smtClean="0"/>
              <a:t>Neither model is perfect.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86AD993-5167-0044-81CA-97F8750B7A92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71600" y="5334000"/>
            <a:ext cx="2293937" cy="311429"/>
          </a:xfrm>
          <a:prstGeom prst="rect">
            <a:avLst/>
          </a:prstGeom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4967794" y="838201"/>
            <a:ext cx="386029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4953000" y="3581400"/>
            <a:ext cx="386029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 built with 512 runs of Hyades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3962400" cy="5105400"/>
          </a:xfrm>
        </p:spPr>
        <p:txBody>
          <a:bodyPr/>
          <a:lstStyle/>
          <a:p>
            <a:r>
              <a:rPr lang="en-US" sz="1800" dirty="0" smtClean="0"/>
              <a:t>Hyades </a:t>
            </a:r>
            <a:r>
              <a:rPr lang="en-US" sz="1800" dirty="0" err="1" smtClean="0"/>
              <a:t>runset</a:t>
            </a:r>
            <a:r>
              <a:rPr lang="en-US" sz="1800" dirty="0" smtClean="0"/>
              <a:t> varied 15 parameters</a:t>
            </a:r>
          </a:p>
          <a:p>
            <a:pPr lvl="1"/>
            <a:r>
              <a:rPr lang="en-US" sz="1600" dirty="0" smtClean="0"/>
              <a:t>8 for experiment configuration</a:t>
            </a:r>
          </a:p>
          <a:p>
            <a:pPr lvl="2"/>
            <a:r>
              <a:rPr lang="en-US" sz="1400" dirty="0" smtClean="0"/>
              <a:t>Be thickness</a:t>
            </a:r>
          </a:p>
          <a:p>
            <a:pPr lvl="2"/>
            <a:r>
              <a:rPr lang="en-US" sz="1400" dirty="0" smtClean="0"/>
              <a:t>Laser energy</a:t>
            </a:r>
          </a:p>
          <a:p>
            <a:pPr lvl="1"/>
            <a:r>
              <a:rPr lang="en-US" sz="1600" dirty="0" smtClean="0"/>
              <a:t>7 numerical parameters</a:t>
            </a:r>
          </a:p>
          <a:p>
            <a:pPr lvl="2"/>
            <a:r>
              <a:rPr lang="en-US" sz="1400" dirty="0" smtClean="0"/>
              <a:t>Number of energy groups</a:t>
            </a:r>
          </a:p>
          <a:p>
            <a:pPr lvl="2"/>
            <a:r>
              <a:rPr lang="en-US" sz="1400" dirty="0" smtClean="0"/>
              <a:t>Xenon gamma</a:t>
            </a:r>
          </a:p>
          <a:p>
            <a:pPr lvl="2"/>
            <a:r>
              <a:rPr lang="en-US" sz="1400" dirty="0" smtClean="0"/>
              <a:t>Electron flux limiter</a:t>
            </a:r>
          </a:p>
          <a:p>
            <a:r>
              <a:rPr lang="en-US" sz="1800" dirty="0" smtClean="0"/>
              <a:t>Results for shock location and density at shock as function of six inputs shown at right.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86AD993-5167-0044-81CA-97F8750B7A92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5257800" y="1066800"/>
            <a:ext cx="330851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178281" y="3244334"/>
            <a:ext cx="15941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Shock Location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2200" y="6096000"/>
            <a:ext cx="17235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Density at Shock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Emulator also allowed use to determine which inputs to Hyades are most important.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4038600" cy="5029200"/>
          </a:xfrm>
        </p:spPr>
        <p:txBody>
          <a:bodyPr/>
          <a:lstStyle/>
          <a:p>
            <a:r>
              <a:rPr lang="en-US" dirty="0" smtClean="0"/>
              <a:t>From BMARS we can tell which inputs affect each output the most</a:t>
            </a:r>
          </a:p>
          <a:p>
            <a:pPr lvl="1"/>
            <a:r>
              <a:rPr lang="en-US" dirty="0" smtClean="0"/>
              <a:t>Which fraction of my regressions don’t have a particular interaction.</a:t>
            </a:r>
          </a:p>
          <a:p>
            <a:r>
              <a:rPr lang="en-US" dirty="0" smtClean="0"/>
              <a:t>GPR has relative relevance parameters that tell how important each input is.</a:t>
            </a:r>
          </a:p>
          <a:p>
            <a:r>
              <a:rPr lang="en-US" dirty="0" smtClean="0"/>
              <a:t>This lead us to study how to reduce uncertainties in the important parameters.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86AD993-5167-0044-81CA-97F8750B7A92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mc:AlternateContent xmlns:ma="http://schemas.microsoft.com/office/mac/drawingml/2008/main">
          <mc:Choice Requires="ma">
            <p:blipFill>
              <a:blip r:embed="rId7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8"/>
              <a:srcRect/>
              <a:stretch>
                <a:fillRect/>
              </a:stretch>
            </p:blipFill>
          </mc:Fallback>
        </mc:AlternateContent>
        <p:spPr bwMode="auto">
          <a:xfrm>
            <a:off x="5105400" y="3429000"/>
            <a:ext cx="3559607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Chart 5"/>
          <p:cNvGraphicFramePr/>
          <p:nvPr/>
        </p:nvGraphicFramePr>
        <p:xfrm>
          <a:off x="25908000" y="9296400"/>
          <a:ext cx="3017520" cy="3095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101430" y="7543800"/>
            <a:ext cx="2514600" cy="1752600"/>
          </a:xfrm>
          <a:prstGeom prst="flowChartAlternateProcess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wrap="square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00000"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Effects in Graphs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00000"/>
              <a:buFontTx/>
              <a:buNone/>
              <a:tabLst/>
              <a:defRPr/>
            </a:pPr>
            <a:endParaRPr kumimoji="0" lang="en-US" altLang="ko-KR" sz="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00000"/>
              <a:buFontTx/>
              <a:buBlip>
                <a:blip r:embed="rId10"/>
              </a:buBlip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   none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00000"/>
              <a:buFontTx/>
              <a:buBlip>
                <a:blip r:embed="rId10"/>
              </a:buBlip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   Laser Energy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00000"/>
              <a:buFontTx/>
              <a:buBlip>
                <a:blip r:embed="rId10"/>
              </a:buBlip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   Pulse Duration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00000"/>
              <a:buFontTx/>
              <a:buBlip>
                <a:blip r:embed="rId10"/>
              </a:buBlip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   </a:t>
            </a:r>
            <a:r>
              <a:rPr kumimoji="0" lang="en-US" altLang="ko-K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Xe</a:t>
            </a:r>
            <a:r>
              <a: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 Density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00000"/>
              <a:buFontTx/>
              <a:buBlip>
                <a:blip r:embed="rId10"/>
              </a:buBlip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rPr>
              <a:t>   Be Thickness</a:t>
            </a:r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6444330" y="8229600"/>
            <a:ext cx="83820" cy="167640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26425280" y="9039225"/>
            <a:ext cx="114300" cy="169545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26426023" y="8527968"/>
            <a:ext cx="102870" cy="167640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26433198" y="8791576"/>
            <a:ext cx="106680" cy="171450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26425280" y="7962900"/>
            <a:ext cx="106680" cy="171450"/>
          </a:xfrm>
          <a:prstGeom prst="rect">
            <a:avLst/>
          </a:prstGeom>
        </p:spPr>
      </p:pic>
      <p:graphicFrame>
        <p:nvGraphicFramePr>
          <p:cNvPr id="13" name="Chart 12"/>
          <p:cNvGraphicFramePr/>
          <p:nvPr/>
        </p:nvGraphicFramePr>
        <p:xfrm>
          <a:off x="4572000" y="990600"/>
          <a:ext cx="2376877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pSp>
        <p:nvGrpSpPr>
          <p:cNvPr id="5" name="Group 19"/>
          <p:cNvGrpSpPr/>
          <p:nvPr/>
        </p:nvGrpSpPr>
        <p:grpSpPr>
          <a:xfrm>
            <a:off x="6781800" y="1219200"/>
            <a:ext cx="2286000" cy="1752600"/>
            <a:chOff x="2708030" y="381000"/>
            <a:chExt cx="2286000" cy="1752600"/>
          </a:xfrm>
        </p:grpSpPr>
        <p:sp>
          <p:nvSpPr>
            <p:cNvPr id="14" name="TextBox 13"/>
            <p:cNvSpPr txBox="1"/>
            <p:nvPr/>
          </p:nvSpPr>
          <p:spPr>
            <a:xfrm>
              <a:off x="2708030" y="381000"/>
              <a:ext cx="2286000" cy="1752600"/>
            </a:xfrm>
            <a:prstGeom prst="flowChartAlternateProcess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굴림" charset="-127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굴림" charset="-127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굴림" charset="-127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굴림" charset="-127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굴림" charset="-127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00000"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+mn-cs"/>
                </a:rPr>
                <a:t>Effects in Graph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00000"/>
                <a:buFontTx/>
                <a:buNone/>
                <a:tabLst/>
                <a:defRPr/>
              </a:pPr>
              <a:endParaRPr kumimoji="0" lang="en-US" altLang="ko-KR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00000"/>
                <a:buFontTx/>
                <a:buBlip>
                  <a:blip r:embed="rId10"/>
                </a:buBlip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+mn-cs"/>
                </a:rPr>
                <a:t>   none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00000"/>
                <a:buFontTx/>
                <a:buBlip>
                  <a:blip r:embed="rId10"/>
                </a:buBlip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+mn-cs"/>
                </a:rPr>
                <a:t>   Laser Energy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00000"/>
                <a:buFontTx/>
                <a:buBlip>
                  <a:blip r:embed="rId10"/>
                </a:buBlip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+mn-cs"/>
                </a:rPr>
                <a:t>   Pulse Duration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00000"/>
                <a:buFontTx/>
                <a:buBlip>
                  <a:blip r:embed="rId10"/>
                </a:buBlip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+mn-cs"/>
                </a:rPr>
                <a:t>   </a:t>
              </a:r>
              <a:r>
                <a:rPr kumimoji="0" lang="en-US" altLang="ko-KR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+mn-cs"/>
                </a:rPr>
                <a:t>Xe</a:t>
              </a:r>
              <a:r>
                <a:rPr kumimoji="0" lang="en-US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+mn-cs"/>
                </a:rPr>
                <a:t> Density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00000"/>
                <a:buFontTx/>
                <a:buBlip>
                  <a:blip r:embed="rId10"/>
                </a:buBlip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+mn-cs"/>
                </a:rPr>
                <a:t>   Be Thickness</a:t>
              </a:r>
            </a:p>
          </p:txBody>
        </p:sp>
        <p:pic>
          <p:nvPicPr>
            <p:cNvPr id="15" name="Picture 14" descr="addin_tmp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12830" y="1066800"/>
              <a:ext cx="83820" cy="167640"/>
            </a:xfrm>
            <a:prstGeom prst="rect">
              <a:avLst/>
            </a:prstGeom>
          </p:spPr>
        </p:pic>
        <p:pic>
          <p:nvPicPr>
            <p:cNvPr id="16" name="Picture 15" descr="addin_tmp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12830" y="1905000"/>
              <a:ext cx="114300" cy="169545"/>
            </a:xfrm>
            <a:prstGeom prst="rect">
              <a:avLst/>
            </a:prstGeom>
          </p:spPr>
        </p:pic>
        <p:pic>
          <p:nvPicPr>
            <p:cNvPr id="17" name="Picture 16" descr="addin_tmp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12830" y="1371600"/>
              <a:ext cx="102870" cy="167640"/>
            </a:xfrm>
            <a:prstGeom prst="rect">
              <a:avLst/>
            </a:prstGeom>
          </p:spPr>
        </p:pic>
        <p:pic>
          <p:nvPicPr>
            <p:cNvPr id="18" name="Picture 17" descr="addin_tmp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12830" y="1600200"/>
              <a:ext cx="106680" cy="171450"/>
            </a:xfrm>
            <a:prstGeom prst="rect">
              <a:avLst/>
            </a:prstGeom>
          </p:spPr>
        </p:pic>
        <p:pic>
          <p:nvPicPr>
            <p:cNvPr id="19" name="Picture 18" descr="addin_tmp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12830" y="838200"/>
              <a:ext cx="106680" cy="1714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Emulation accuracy is comparable for both methods.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429000"/>
            <a:ext cx="8077200" cy="2895600"/>
          </a:xfrm>
        </p:spPr>
        <p:txBody>
          <a:bodyPr/>
          <a:lstStyle/>
          <a:p>
            <a:r>
              <a:rPr lang="en-US" dirty="0" smtClean="0"/>
              <a:t>Straight line of </a:t>
            </a:r>
            <a:r>
              <a:rPr lang="en-US" dirty="0" err="1" smtClean="0"/>
              <a:t>x</a:t>
            </a:r>
            <a:r>
              <a:rPr lang="en-US" dirty="0" smtClean="0"/>
              <a:t>=</a:t>
            </a:r>
            <a:r>
              <a:rPr lang="en-US" dirty="0" err="1" smtClean="0"/>
              <a:t>y</a:t>
            </a:r>
            <a:r>
              <a:rPr lang="en-US" dirty="0" smtClean="0"/>
              <a:t> would be perfect emulation.</a:t>
            </a:r>
          </a:p>
          <a:p>
            <a:pPr lvl="1"/>
            <a:r>
              <a:rPr lang="en-US" dirty="0" smtClean="0"/>
              <a:t>Predicted is emulator value</a:t>
            </a:r>
          </a:p>
          <a:p>
            <a:pPr lvl="1"/>
            <a:r>
              <a:rPr lang="en-US" dirty="0" smtClean="0"/>
              <a:t>Observed is Hyades value.</a:t>
            </a:r>
          </a:p>
          <a:p>
            <a:r>
              <a:rPr lang="en-US" dirty="0" smtClean="0"/>
              <a:t>This data is for shock location.</a:t>
            </a:r>
          </a:p>
          <a:p>
            <a:r>
              <a:rPr lang="en-US" dirty="0" smtClean="0"/>
              <a:t>Both predict shock location within 3%</a:t>
            </a:r>
          </a:p>
          <a:p>
            <a:pPr lvl="1"/>
            <a:r>
              <a:rPr lang="en-US" dirty="0" smtClean="0"/>
              <a:t>Comparable for other methods.</a:t>
            </a:r>
          </a:p>
          <a:p>
            <a:r>
              <a:rPr lang="en-US" dirty="0" smtClean="0"/>
              <a:t>The GPR emulator was used in a Kennedy-O’Hagan model to predict shock location on a series of experiments.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86AD993-5167-0044-81CA-97F8750B7A92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524000" y="911225"/>
            <a:ext cx="6049963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Emulator in 2-D is more complicated.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is ongoing to understand 2-D Hyades output.</a:t>
            </a:r>
          </a:p>
          <a:p>
            <a:r>
              <a:rPr lang="en-US" dirty="0" smtClean="0"/>
              <a:t>Inside the tube the PIE approach seems to work.</a:t>
            </a:r>
          </a:p>
          <a:p>
            <a:pPr lvl="1"/>
            <a:r>
              <a:rPr lang="en-US" dirty="0" smtClean="0"/>
              <a:t>Interaction with walls is more complicated.</a:t>
            </a:r>
          </a:p>
          <a:p>
            <a:r>
              <a:rPr lang="en-US" dirty="0" smtClean="0"/>
              <a:t>We are considering building thousands of GPR emulators to describe this data.</a:t>
            </a:r>
          </a:p>
          <a:p>
            <a:pPr lvl="1"/>
            <a:r>
              <a:rPr lang="en-US" dirty="0" smtClean="0"/>
              <a:t>Easy to do in parallel when one assumes that each output point is uncorrelated to the others.</a:t>
            </a:r>
          </a:p>
          <a:p>
            <a:r>
              <a:rPr lang="en-US" dirty="0" smtClean="0"/>
              <a:t>Might even add a laser package to CRASH to avoid Hyades altogether.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86AD993-5167-0044-81CA-97F8750B7A92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Each piece of the coupled VU picture must be addressed. </a:t>
            </a:r>
            <a:r>
              <a:rPr lang="en-US" sz="1800" dirty="0" smtClean="0"/>
              <a:t>(Graphic version</a:t>
            </a:r>
            <a:r>
              <a:rPr lang="en-US" sz="1800" baseline="0" dirty="0" smtClean="0"/>
              <a:t> 6.2.1)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D492AC1-C966-BE42-8741-B28374A52E0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857750" y="5054600"/>
            <a:ext cx="2606675" cy="584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en-US" sz="1600" b="1">
                <a:solidFill>
                  <a:srgbClr val="0000FF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simulated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1600" b="1">
                <a:solidFill>
                  <a:srgbClr val="0000FF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values (Y</a:t>
            </a:r>
            <a:r>
              <a:rPr lang="en-US" sz="1600" b="1" baseline="-25000">
                <a:solidFill>
                  <a:srgbClr val="0000FF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s</a:t>
            </a:r>
            <a:r>
              <a:rPr lang="en-US" sz="1600" b="1">
                <a:solidFill>
                  <a:srgbClr val="0000FF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)</a:t>
            </a:r>
            <a:endParaRPr lang="en-US" sz="1600" b="1">
              <a:latin typeface="Arial Narrow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965700" y="3606800"/>
            <a:ext cx="1895475" cy="1122363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tIns="0" anchor="ctr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8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simulation </a:t>
            </a:r>
            <a:br>
              <a:rPr lang="en-US" sz="18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18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= math model </a:t>
            </a:r>
            <a:br>
              <a:rPr lang="en-US" sz="18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18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 + </a:t>
            </a:r>
            <a:r>
              <a:rPr lang="en-US" sz="1800" b="1">
                <a:solidFill>
                  <a:srgbClr val="FF00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num. error</a:t>
            </a:r>
            <a:r>
              <a:rPr lang="en-US" sz="18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br>
              <a:rPr lang="en-US" sz="18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18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 + </a:t>
            </a:r>
            <a:r>
              <a:rPr lang="en-US" sz="1800" b="1">
                <a:solidFill>
                  <a:srgbClr val="CC33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bugs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3551238" y="1674813"/>
            <a:ext cx="2263775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381000" y="3049588"/>
            <a:ext cx="1892300" cy="838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measured values (</a:t>
            </a:r>
            <a:r>
              <a:rPr lang="en-US" sz="1600" b="1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Y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) </a:t>
            </a:r>
            <a:b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=</a:t>
            </a:r>
            <a:r>
              <a:rPr lang="en-US" sz="1600" b="1">
                <a:solidFill>
                  <a:srgbClr val="00808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1600" b="1">
                <a:solidFill>
                  <a:srgbClr val="0080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true mean values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b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+ </a:t>
            </a:r>
            <a:r>
              <a:rPr lang="en-US" sz="1600" b="1">
                <a:solidFill>
                  <a:srgbClr val="FF00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error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b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+ </a:t>
            </a:r>
            <a:r>
              <a:rPr lang="en-US" sz="1600" b="1">
                <a:solidFill>
                  <a:srgbClr val="993366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variability</a:t>
            </a:r>
          </a:p>
        </p:txBody>
      </p:sp>
      <p:sp>
        <p:nvSpPr>
          <p:cNvPr id="10" name="Line 25"/>
          <p:cNvSpPr>
            <a:spLocks noChangeShapeType="1"/>
          </p:cNvSpPr>
          <p:nvPr/>
        </p:nvSpPr>
        <p:spPr bwMode="auto">
          <a:xfrm>
            <a:off x="1414463" y="1692275"/>
            <a:ext cx="1587" cy="1363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26"/>
          <p:cNvSpPr>
            <a:spLocks noChangeShapeType="1"/>
          </p:cNvSpPr>
          <p:nvPr/>
        </p:nvSpPr>
        <p:spPr bwMode="auto">
          <a:xfrm>
            <a:off x="5811838" y="1693863"/>
            <a:ext cx="554037" cy="5032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27"/>
          <p:cNvSpPr>
            <a:spLocks noChangeShapeType="1"/>
          </p:cNvSpPr>
          <p:nvPr/>
        </p:nvSpPr>
        <p:spPr bwMode="auto">
          <a:xfrm>
            <a:off x="5815013" y="1682750"/>
            <a:ext cx="2071687" cy="503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 flipH="1">
            <a:off x="5892800" y="3321050"/>
            <a:ext cx="1338263" cy="277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29"/>
          <p:cNvSpPr>
            <a:spLocks noChangeShapeType="1"/>
          </p:cNvSpPr>
          <p:nvPr/>
        </p:nvSpPr>
        <p:spPr bwMode="auto">
          <a:xfrm flipH="1">
            <a:off x="5881688" y="3108325"/>
            <a:ext cx="3175" cy="498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30"/>
          <p:cNvSpPr>
            <a:spLocks noChangeShapeType="1"/>
          </p:cNvSpPr>
          <p:nvPr/>
        </p:nvSpPr>
        <p:spPr bwMode="auto">
          <a:xfrm>
            <a:off x="3538538" y="3081338"/>
            <a:ext cx="2328862" cy="515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490788" y="2200275"/>
            <a:ext cx="1425575" cy="8969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Math model </a:t>
            </a:r>
            <a:b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 = </a:t>
            </a:r>
            <a:r>
              <a:rPr lang="en-US" sz="1600" b="1">
                <a:solidFill>
                  <a:srgbClr val="0080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reality 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 +</a:t>
            </a:r>
            <a:r>
              <a:rPr lang="en-US" sz="1600" b="1">
                <a:solidFill>
                  <a:srgbClr val="FF00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model error</a:t>
            </a:r>
            <a:endParaRPr lang="en-US" sz="1600" b="1">
              <a:latin typeface="Arial Narrow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497513" y="2193925"/>
            <a:ext cx="15367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input =</a:t>
            </a:r>
            <a:r>
              <a:rPr lang="en-US" sz="1600" b="1">
                <a:solidFill>
                  <a:srgbClr val="0080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nature 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+ </a:t>
            </a:r>
            <a:r>
              <a:rPr lang="en-US" sz="1600" b="1">
                <a:solidFill>
                  <a:srgbClr val="993366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uncertainty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b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+ </a:t>
            </a:r>
            <a:r>
              <a:rPr lang="en-US" sz="1600" b="1">
                <a:solidFill>
                  <a:srgbClr val="FF00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approxs.</a:t>
            </a:r>
          </a:p>
          <a:p>
            <a:pPr>
              <a:lnSpc>
                <a:spcPct val="80000"/>
              </a:lnSpc>
            </a:pPr>
            <a:r>
              <a:rPr lang="en-US" sz="1600" b="1">
                <a:solidFill>
                  <a:schemeClr val="hlink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+</a:t>
            </a:r>
            <a:r>
              <a:rPr lang="en-US" sz="1600" b="1">
                <a:solidFill>
                  <a:schemeClr val="hlink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1600" b="1">
                <a:solidFill>
                  <a:srgbClr val="CC33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bugs 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(</a:t>
            </a:r>
            <a:r>
              <a:rPr lang="en-US" sz="1600" b="1" i="1">
                <a:solidFill>
                  <a:srgbClr val="000099"/>
                </a:solidFill>
                <a:latin typeface="Symbol" pitchFamily="-112" charset="2"/>
                <a:ea typeface="ＭＳ Ｐゴシック" pitchFamily="-112" charset="-128"/>
                <a:cs typeface="ＭＳ Ｐゴシック" pitchFamily="-112" charset="-128"/>
              </a:rPr>
              <a:t>q</a:t>
            </a:r>
            <a:r>
              <a:rPr lang="en-US" sz="1600" b="1" baseline="-25000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H</a:t>
            </a:r>
            <a:r>
              <a:rPr lang="en-US" sz="1600" b="1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, </a:t>
            </a:r>
            <a:r>
              <a:rPr lang="en-US" sz="1600" b="1" i="1">
                <a:solidFill>
                  <a:srgbClr val="000099"/>
                </a:solidFill>
                <a:latin typeface="Symbol" pitchFamily="-112" charset="2"/>
                <a:ea typeface="ＭＳ Ｐゴシック" pitchFamily="-112" charset="-128"/>
                <a:cs typeface="ＭＳ Ｐゴシック" pitchFamily="-112" charset="-128"/>
              </a:rPr>
              <a:t>q</a:t>
            </a:r>
            <a:r>
              <a:rPr lang="en-US" sz="1600" b="1" baseline="-25000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C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)</a:t>
            </a:r>
          </a:p>
        </p:txBody>
      </p:sp>
      <p:sp>
        <p:nvSpPr>
          <p:cNvPr id="18" name="Rectangle 31"/>
          <p:cNvSpPr txBox="1">
            <a:spLocks noChangeArrowheads="1"/>
          </p:cNvSpPr>
          <p:nvPr/>
        </p:nvSpPr>
        <p:spPr bwMode="auto">
          <a:xfrm>
            <a:off x="573088" y="5746750"/>
            <a:ext cx="7940675" cy="4508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After this, must assess </a:t>
            </a:r>
            <a:r>
              <a:rPr lang="en-US" b="1" i="1">
                <a:solidFill>
                  <a:srgbClr val="0080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predictive</a:t>
            </a:r>
            <a:r>
              <a:rPr lang="en-US" b="1">
                <a:solidFill>
                  <a:srgbClr val="0080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capability for </a:t>
            </a:r>
            <a:r>
              <a:rPr lang="en-US" b="1" i="1">
                <a:solidFill>
                  <a:srgbClr val="FF00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next</a:t>
            </a:r>
            <a:r>
              <a:rPr lang="en-US" b="1">
                <a:solidFill>
                  <a:srgbClr val="FF00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event</a:t>
            </a:r>
            <a:r>
              <a:rPr lang="en-US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.</a:t>
            </a:r>
          </a:p>
        </p:txBody>
      </p:sp>
      <p:sp>
        <p:nvSpPr>
          <p:cNvPr id="19" name="Line 32"/>
          <p:cNvSpPr>
            <a:spLocks noChangeShapeType="1"/>
          </p:cNvSpPr>
          <p:nvPr/>
        </p:nvSpPr>
        <p:spPr bwMode="auto">
          <a:xfrm flipH="1">
            <a:off x="5856288" y="4725988"/>
            <a:ext cx="3175" cy="338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34"/>
          <p:cNvSpPr>
            <a:spLocks noChangeArrowheads="1"/>
          </p:cNvSpPr>
          <p:nvPr/>
        </p:nvSpPr>
        <p:spPr bwMode="auto">
          <a:xfrm flipH="1">
            <a:off x="2114550" y="5037138"/>
            <a:ext cx="2725738" cy="2889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Arial Narrow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1" name="AutoShape 35"/>
          <p:cNvSpPr>
            <a:spLocks noChangeArrowheads="1"/>
          </p:cNvSpPr>
          <p:nvPr/>
        </p:nvSpPr>
        <p:spPr bwMode="auto">
          <a:xfrm>
            <a:off x="1774825" y="3902075"/>
            <a:ext cx="214313" cy="558800"/>
          </a:xfrm>
          <a:prstGeom prst="downArrow">
            <a:avLst>
              <a:gd name="adj1" fmla="val 50000"/>
              <a:gd name="adj2" fmla="val 65185"/>
            </a:avLst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 sz="1600" b="1">
              <a:latin typeface="Arial Narrow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2" name="Group 50"/>
          <p:cNvGrpSpPr>
            <a:grpSpLocks/>
          </p:cNvGrpSpPr>
          <p:nvPr/>
        </p:nvGrpSpPr>
        <p:grpSpPr bwMode="auto">
          <a:xfrm>
            <a:off x="2638425" y="2852738"/>
            <a:ext cx="1190625" cy="1625600"/>
            <a:chOff x="1760" y="1797"/>
            <a:chExt cx="750" cy="1024"/>
          </a:xfrm>
        </p:grpSpPr>
        <p:grpSp>
          <p:nvGrpSpPr>
            <p:cNvPr id="23" name="Group 38"/>
            <p:cNvGrpSpPr>
              <a:grpSpLocks/>
            </p:cNvGrpSpPr>
            <p:nvPr/>
          </p:nvGrpSpPr>
          <p:grpSpPr bwMode="auto">
            <a:xfrm>
              <a:off x="1776" y="1797"/>
              <a:ext cx="734" cy="1024"/>
              <a:chOff x="1856" y="1797"/>
              <a:chExt cx="734" cy="1024"/>
            </a:xfrm>
          </p:grpSpPr>
          <p:sp>
            <p:nvSpPr>
              <p:cNvPr id="25" name="Line 36"/>
              <p:cNvSpPr>
                <a:spLocks noChangeShapeType="1"/>
              </p:cNvSpPr>
              <p:nvPr/>
            </p:nvSpPr>
            <p:spPr bwMode="auto">
              <a:xfrm flipV="1">
                <a:off x="1856" y="1816"/>
                <a:ext cx="393" cy="100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37"/>
              <p:cNvSpPr>
                <a:spLocks noChangeShapeType="1"/>
              </p:cNvSpPr>
              <p:nvPr/>
            </p:nvSpPr>
            <p:spPr bwMode="auto">
              <a:xfrm>
                <a:off x="1950" y="1797"/>
                <a:ext cx="64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4" name="Text Box 47"/>
            <p:cNvSpPr txBox="1">
              <a:spLocks noChangeArrowheads="1"/>
            </p:cNvSpPr>
            <p:nvPr/>
          </p:nvSpPr>
          <p:spPr bwMode="auto">
            <a:xfrm rot="-4079583">
              <a:off x="1534" y="2172"/>
              <a:ext cx="664" cy="21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  <a:latin typeface="Arial Narrow" pitchFamily="-112" charset="0"/>
                  <a:ea typeface="ＭＳ Ｐゴシック" pitchFamily="-112" charset="-128"/>
                  <a:cs typeface="ＭＳ Ｐゴシック" pitchFamily="-112" charset="-128"/>
                </a:rPr>
                <a:t>quantify</a:t>
              </a:r>
            </a:p>
          </p:txBody>
        </p:sp>
      </p:grpSp>
      <p:grpSp>
        <p:nvGrpSpPr>
          <p:cNvPr id="27" name="Group 49"/>
          <p:cNvGrpSpPr>
            <a:grpSpLocks/>
          </p:cNvGrpSpPr>
          <p:nvPr/>
        </p:nvGrpSpPr>
        <p:grpSpPr bwMode="auto">
          <a:xfrm>
            <a:off x="2951163" y="2632075"/>
            <a:ext cx="3917950" cy="1855788"/>
            <a:chOff x="1957" y="1658"/>
            <a:chExt cx="2468" cy="1169"/>
          </a:xfrm>
        </p:grpSpPr>
        <p:grpSp>
          <p:nvGrpSpPr>
            <p:cNvPr id="28" name="Group 42"/>
            <p:cNvGrpSpPr>
              <a:grpSpLocks/>
            </p:cNvGrpSpPr>
            <p:nvPr/>
          </p:nvGrpSpPr>
          <p:grpSpPr bwMode="auto">
            <a:xfrm>
              <a:off x="1957" y="1658"/>
              <a:ext cx="2468" cy="1169"/>
              <a:chOff x="1957" y="1658"/>
              <a:chExt cx="2468" cy="1169"/>
            </a:xfrm>
          </p:grpSpPr>
          <p:sp>
            <p:nvSpPr>
              <p:cNvPr id="30" name="Line 40"/>
              <p:cNvSpPr>
                <a:spLocks noChangeShapeType="1"/>
              </p:cNvSpPr>
              <p:nvPr/>
            </p:nvSpPr>
            <p:spPr bwMode="auto">
              <a:xfrm flipV="1">
                <a:off x="1957" y="1658"/>
                <a:ext cx="2122" cy="1169"/>
              </a:xfrm>
              <a:prstGeom prst="line">
                <a:avLst/>
              </a:prstGeom>
              <a:noFill/>
              <a:ln w="28575">
                <a:solidFill>
                  <a:srgbClr val="993366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Line 41"/>
              <p:cNvSpPr>
                <a:spLocks noChangeShapeType="1"/>
              </p:cNvSpPr>
              <p:nvPr/>
            </p:nvSpPr>
            <p:spPr bwMode="auto">
              <a:xfrm>
                <a:off x="3785" y="1659"/>
                <a:ext cx="640" cy="0"/>
              </a:xfrm>
              <a:prstGeom prst="line">
                <a:avLst/>
              </a:prstGeom>
              <a:noFill/>
              <a:ln w="28575">
                <a:solidFill>
                  <a:srgbClr val="993366"/>
                </a:solidFill>
                <a:prstDash val="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9" name="Text Box 49"/>
            <p:cNvSpPr txBox="1">
              <a:spLocks noChangeArrowheads="1"/>
            </p:cNvSpPr>
            <p:nvPr/>
          </p:nvSpPr>
          <p:spPr bwMode="auto">
            <a:xfrm rot="-1778497">
              <a:off x="2366" y="2178"/>
              <a:ext cx="587" cy="21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>
                  <a:solidFill>
                    <a:srgbClr val="993366"/>
                  </a:solidFill>
                  <a:latin typeface="Arial Narrow" pitchFamily="-112" charset="0"/>
                  <a:ea typeface="ＭＳ Ｐゴシック" pitchFamily="-112" charset="-128"/>
                  <a:cs typeface="ＭＳ Ｐゴシック" pitchFamily="-112" charset="-128"/>
                </a:rPr>
                <a:t>reduce</a:t>
              </a:r>
            </a:p>
          </p:txBody>
        </p:sp>
      </p:grpSp>
      <p:grpSp>
        <p:nvGrpSpPr>
          <p:cNvPr id="32" name="Group 53"/>
          <p:cNvGrpSpPr>
            <a:grpSpLocks/>
          </p:cNvGrpSpPr>
          <p:nvPr/>
        </p:nvGrpSpPr>
        <p:grpSpPr bwMode="auto">
          <a:xfrm>
            <a:off x="3797300" y="4419600"/>
            <a:ext cx="2149475" cy="422275"/>
            <a:chOff x="2490" y="2784"/>
            <a:chExt cx="1354" cy="266"/>
          </a:xfrm>
        </p:grpSpPr>
        <p:grpSp>
          <p:nvGrpSpPr>
            <p:cNvPr id="33" name="Group 46"/>
            <p:cNvGrpSpPr>
              <a:grpSpLocks/>
            </p:cNvGrpSpPr>
            <p:nvPr/>
          </p:nvGrpSpPr>
          <p:grpSpPr bwMode="auto">
            <a:xfrm>
              <a:off x="2490" y="2906"/>
              <a:ext cx="1354" cy="144"/>
              <a:chOff x="2490" y="2906"/>
              <a:chExt cx="1354" cy="144"/>
            </a:xfrm>
          </p:grpSpPr>
          <p:sp>
            <p:nvSpPr>
              <p:cNvPr id="35" name="Line 44"/>
              <p:cNvSpPr>
                <a:spLocks noChangeShapeType="1"/>
              </p:cNvSpPr>
              <p:nvPr/>
            </p:nvSpPr>
            <p:spPr bwMode="auto">
              <a:xfrm flipV="1">
                <a:off x="2490" y="2911"/>
                <a:ext cx="1003" cy="139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45"/>
              <p:cNvSpPr>
                <a:spLocks noChangeShapeType="1"/>
              </p:cNvSpPr>
              <p:nvPr/>
            </p:nvSpPr>
            <p:spPr bwMode="auto">
              <a:xfrm flipV="1">
                <a:off x="3482" y="2906"/>
                <a:ext cx="362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prstDash val="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4" name="Text Box 51"/>
            <p:cNvSpPr txBox="1">
              <a:spLocks noChangeArrowheads="1"/>
            </p:cNvSpPr>
            <p:nvPr/>
          </p:nvSpPr>
          <p:spPr bwMode="auto">
            <a:xfrm rot="-492040">
              <a:off x="2585" y="2784"/>
              <a:ext cx="629" cy="21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>
                  <a:solidFill>
                    <a:srgbClr val="CC3300"/>
                  </a:solidFill>
                  <a:latin typeface="Arial Narrow" pitchFamily="-112" charset="0"/>
                  <a:ea typeface="ＭＳ Ｐゴシック" pitchFamily="-112" charset="-128"/>
                  <a:cs typeface="ＭＳ Ｐゴシック" pitchFamily="-112" charset="-128"/>
                </a:rPr>
                <a:t>identify</a:t>
              </a:r>
            </a:p>
          </p:txBody>
        </p:sp>
      </p:grp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7223125" y="2198688"/>
            <a:ext cx="1419225" cy="1119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input =</a:t>
            </a:r>
            <a:r>
              <a:rPr lang="en-US" sz="1600" b="1">
                <a:solidFill>
                  <a:srgbClr val="0080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init &amp; bdy conds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b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 + </a:t>
            </a:r>
            <a:r>
              <a:rPr lang="en-US" sz="1600" b="1">
                <a:solidFill>
                  <a:srgbClr val="993366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U + V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 + </a:t>
            </a:r>
            <a:r>
              <a:rPr lang="en-US" sz="1600" b="1">
                <a:solidFill>
                  <a:srgbClr val="FF00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approxs.</a:t>
            </a:r>
          </a:p>
          <a:p>
            <a:pPr algn="ctr">
              <a:lnSpc>
                <a:spcPct val="80000"/>
              </a:lnSpc>
            </a:pP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(</a:t>
            </a:r>
            <a:r>
              <a:rPr lang="en-US" sz="1600" b="1" i="1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x</a:t>
            </a:r>
            <a:r>
              <a:rPr lang="en-US" sz="1600" b="1" baseline="-25000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H</a:t>
            </a:r>
            <a:r>
              <a:rPr lang="en-US" sz="1600" b="1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, </a:t>
            </a:r>
            <a:r>
              <a:rPr lang="en-US" sz="1600" b="1" i="1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x</a:t>
            </a:r>
            <a:r>
              <a:rPr lang="en-US" sz="1600" b="1" baseline="-25000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C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)</a:t>
            </a: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1208088" y="1355725"/>
            <a:ext cx="6080125" cy="333375"/>
          </a:xfrm>
          <a:prstGeom prst="rect">
            <a:avLst/>
          </a:prstGeom>
          <a:solidFill>
            <a:srgbClr val="FFFFFF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Experiments or Events:</a:t>
            </a:r>
            <a:r>
              <a:rPr lang="en-US" sz="1600" b="1">
                <a:solidFill>
                  <a:srgbClr val="339966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1600" b="1">
                <a:solidFill>
                  <a:srgbClr val="0080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Reality</a:t>
            </a:r>
          </a:p>
        </p:txBody>
      </p:sp>
      <p:grpSp>
        <p:nvGrpSpPr>
          <p:cNvPr id="39" name="Group 50"/>
          <p:cNvGrpSpPr>
            <a:grpSpLocks/>
          </p:cNvGrpSpPr>
          <p:nvPr/>
        </p:nvGrpSpPr>
        <p:grpSpPr bwMode="auto">
          <a:xfrm>
            <a:off x="3473450" y="4972050"/>
            <a:ext cx="3824288" cy="660400"/>
            <a:chOff x="2286" y="3132"/>
            <a:chExt cx="2409" cy="416"/>
          </a:xfrm>
        </p:grpSpPr>
        <p:sp>
          <p:nvSpPr>
            <p:cNvPr id="40" name="Text Box 51"/>
            <p:cNvSpPr txBox="1">
              <a:spLocks noChangeArrowheads="1"/>
            </p:cNvSpPr>
            <p:nvPr/>
          </p:nvSpPr>
          <p:spPr bwMode="auto">
            <a:xfrm rot="1427239">
              <a:off x="2526" y="3132"/>
              <a:ext cx="629" cy="21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>
                  <a:solidFill>
                    <a:srgbClr val="0000FF"/>
                  </a:solidFill>
                  <a:latin typeface="Arial Narrow" pitchFamily="-112" charset="0"/>
                  <a:ea typeface="ＭＳ Ｐゴシック" pitchFamily="-112" charset="-128"/>
                  <a:cs typeface="ＭＳ Ｐゴシック" pitchFamily="-112" charset="-128"/>
                </a:rPr>
                <a:t>quantify</a:t>
              </a:r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2286" y="3132"/>
              <a:ext cx="1008" cy="38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auto">
            <a:xfrm>
              <a:off x="3150" y="3228"/>
              <a:ext cx="1545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</a:pPr>
              <a:endParaRPr lang="en-US" sz="1600" b="1">
                <a:solidFill>
                  <a:srgbClr val="0000FF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1600" b="1">
                  <a:solidFill>
                    <a:srgbClr val="0000FF"/>
                  </a:solidFill>
                  <a:latin typeface="Arial Narrow" pitchFamily="-112" charset="0"/>
                  <a:ea typeface="ＭＳ Ｐゴシック" pitchFamily="-112" charset="-128"/>
                  <a:cs typeface="ＭＳ Ｐゴシック" pitchFamily="-112" charset="-128"/>
                </a:rPr>
                <a:t>+ V + U’s + confidence</a:t>
              </a:r>
              <a:endPara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" name="Line 42"/>
            <p:cNvSpPr>
              <a:spLocks noChangeShapeType="1"/>
            </p:cNvSpPr>
            <p:nvPr/>
          </p:nvSpPr>
          <p:spPr bwMode="auto">
            <a:xfrm>
              <a:off x="3294" y="3516"/>
              <a:ext cx="130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4122738" y="2203450"/>
            <a:ext cx="1181100" cy="8969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Model </a:t>
            </a:r>
            <a:r>
              <a:rPr lang="en-US" sz="1600" b="1">
                <a:solidFill>
                  <a:srgbClr val="FF00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parameters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 (</a:t>
            </a:r>
            <a:r>
              <a:rPr lang="en-US" sz="1600" b="1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P</a:t>
            </a:r>
            <a:r>
              <a:rPr lang="en-US" sz="1600" b="1" baseline="-25000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H</a:t>
            </a:r>
            <a:r>
              <a:rPr lang="en-US" sz="1600" b="1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, P</a:t>
            </a:r>
            <a:r>
              <a:rPr lang="en-US" sz="1600" b="1" baseline="-25000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C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)</a:t>
            </a:r>
          </a:p>
        </p:txBody>
      </p:sp>
      <p:sp>
        <p:nvSpPr>
          <p:cNvPr id="45" name="Line 26"/>
          <p:cNvSpPr>
            <a:spLocks noChangeShapeType="1"/>
          </p:cNvSpPr>
          <p:nvPr/>
        </p:nvSpPr>
        <p:spPr bwMode="auto">
          <a:xfrm flipH="1">
            <a:off x="3922713" y="2640013"/>
            <a:ext cx="2032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26"/>
          <p:cNvSpPr>
            <a:spLocks noChangeShapeType="1"/>
          </p:cNvSpPr>
          <p:nvPr/>
        </p:nvSpPr>
        <p:spPr bwMode="auto">
          <a:xfrm flipH="1">
            <a:off x="4889500" y="1697038"/>
            <a:ext cx="879475" cy="522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7227888" y="3489325"/>
            <a:ext cx="1419225" cy="1119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input =</a:t>
            </a:r>
            <a:r>
              <a:rPr lang="en-US" sz="1600" b="1">
                <a:solidFill>
                  <a:srgbClr val="008000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discretization &amp; iteration 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parameters </a:t>
            </a:r>
            <a:b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 (</a:t>
            </a:r>
            <a:r>
              <a:rPr lang="en-US" sz="1600" b="1" i="1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M</a:t>
            </a:r>
            <a:r>
              <a:rPr lang="en-US" sz="1600" b="1" baseline="-25000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H</a:t>
            </a:r>
            <a:r>
              <a:rPr lang="en-US" sz="1600" b="1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, </a:t>
            </a:r>
            <a:r>
              <a:rPr lang="en-US" sz="1600" b="1" i="1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M</a:t>
            </a:r>
            <a:r>
              <a:rPr lang="en-US" sz="1600" b="1" baseline="-25000">
                <a:solidFill>
                  <a:srgbClr val="000099"/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C</a:t>
            </a:r>
            <a:r>
              <a: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)</a:t>
            </a:r>
          </a:p>
        </p:txBody>
      </p:sp>
      <p:sp>
        <p:nvSpPr>
          <p:cNvPr id="48" name="Line 28"/>
          <p:cNvSpPr>
            <a:spLocks noChangeShapeType="1"/>
          </p:cNvSpPr>
          <p:nvPr/>
        </p:nvSpPr>
        <p:spPr bwMode="auto">
          <a:xfrm flipH="1" flipV="1">
            <a:off x="6850063" y="4068763"/>
            <a:ext cx="3619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Text Box 33"/>
          <p:cNvSpPr txBox="1">
            <a:spLocks noChangeArrowheads="1"/>
          </p:cNvSpPr>
          <p:nvPr/>
        </p:nvSpPr>
        <p:spPr bwMode="auto">
          <a:xfrm>
            <a:off x="936625" y="4486275"/>
            <a:ext cx="2905125" cy="5334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en-US" sz="20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rPr>
              <a:t>Assessment / Inference System</a:t>
            </a:r>
            <a:endParaRPr lang="en-US" sz="2000" b="1">
              <a:solidFill>
                <a:srgbClr val="008000"/>
              </a:solidFill>
              <a:latin typeface="Arial Narrow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50" name="Group 53"/>
          <p:cNvGrpSpPr>
            <a:grpSpLocks/>
          </p:cNvGrpSpPr>
          <p:nvPr/>
        </p:nvGrpSpPr>
        <p:grpSpPr bwMode="auto">
          <a:xfrm>
            <a:off x="7569200" y="4911725"/>
            <a:ext cx="1419225" cy="1060450"/>
            <a:chOff x="4866" y="3094"/>
            <a:chExt cx="894" cy="668"/>
          </a:xfrm>
        </p:grpSpPr>
        <p:cxnSp>
          <p:nvCxnSpPr>
            <p:cNvPr id="51" name="AutoShape 51"/>
            <p:cNvCxnSpPr>
              <a:cxnSpLocks noChangeShapeType="1"/>
              <a:endCxn id="18" idx="3"/>
            </p:cNvCxnSpPr>
            <p:nvPr/>
          </p:nvCxnSpPr>
          <p:spPr bwMode="auto">
            <a:xfrm rot="16200000" flipH="1">
              <a:off x="4944" y="3337"/>
              <a:ext cx="520" cy="330"/>
            </a:xfrm>
            <a:prstGeom prst="curvedConnector4">
              <a:avLst>
                <a:gd name="adj1" fmla="val 190"/>
                <a:gd name="adj2" fmla="val 150602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2" name="Text Box 8"/>
            <p:cNvSpPr txBox="1">
              <a:spLocks noChangeArrowheads="1"/>
            </p:cNvSpPr>
            <p:nvPr/>
          </p:nvSpPr>
          <p:spPr bwMode="auto">
            <a:xfrm>
              <a:off x="4866" y="3094"/>
              <a:ext cx="894" cy="3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1">
                  <a:solidFill>
                    <a:srgbClr val="008000"/>
                  </a:solidFill>
                  <a:latin typeface="Arial Narrow" pitchFamily="-112" charset="0"/>
                  <a:ea typeface="ＭＳ Ｐゴシック" pitchFamily="-112" charset="-128"/>
                  <a:cs typeface="ＭＳ Ｐゴシック" pitchFamily="-112" charset="-128"/>
                </a:rPr>
                <a:t>EXPERT JUDGMENT</a:t>
              </a:r>
              <a:endParaRPr lang="en-US" sz="1600" b="1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build="p" animBg="1"/>
      <p:bldP spid="19" grpId="0" animBg="1"/>
      <p:bldP spid="20" grpId="0" animBg="1"/>
      <p:bldP spid="21" grpId="0" animBg="1"/>
      <p:bldP spid="37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example helps to convey some of these concepts.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I drop my pen from shoulder height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We can infer </a:t>
            </a:r>
            <a:r>
              <a:rPr lang="en-US" dirty="0" err="1" smtClean="0"/>
              <a:t>g</a:t>
            </a:r>
            <a:r>
              <a:rPr lang="en-US" dirty="0" smtClean="0"/>
              <a:t> from data (if you believe the model)</a:t>
            </a:r>
          </a:p>
          <a:p>
            <a:r>
              <a:rPr lang="en-US" dirty="0" smtClean="0"/>
              <a:t> Works well for limited experiments but is it predictive?  Need expertise to know when it is or not... height, density, orientation can all matter ... 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D492AC1-C966-BE42-8741-B28374A52E08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 bwMode="auto">
          <a:xfrm rot="5400000" flipH="1" flipV="1">
            <a:off x="646509" y="5067697"/>
            <a:ext cx="1600994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1447006" y="5868194"/>
            <a:ext cx="1905794" cy="304006"/>
          </a:xfrm>
          <a:prstGeom prst="rect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0" dirty="0" smtClean="0"/>
              <a:t>Experiments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286000" y="4648200"/>
            <a:ext cx="152400" cy="457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5400000" flipH="1" flipV="1">
            <a:off x="4763294" y="4991100"/>
            <a:ext cx="1752600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5638800" y="5868194"/>
            <a:ext cx="1905794" cy="304006"/>
          </a:xfrm>
          <a:prstGeom prst="rect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Prediction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3048000" y="4876800"/>
            <a:ext cx="152400" cy="457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600200" y="5105400"/>
            <a:ext cx="152400" cy="457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0494"/>
            <a:ext cx="794292" cy="622300"/>
          </a:xfrm>
          <a:prstGeom prst="rect">
            <a:avLst/>
          </a:prstGeom>
        </p:spPr>
      </p:pic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853141" y="1701800"/>
          <a:ext cx="1204259" cy="660400"/>
        </p:xfrm>
        <a:graphic>
          <a:graphicData uri="http://schemas.openxmlformats.org/presentationml/2006/ole">
            <p:oleObj spid="_x0000_s18434" name="Equation" r:id="rId4" imgW="787400" imgH="431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3.33333E-6 0.04398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6356E-6 2.04261E-6 L -3.06356E-6 0.10861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5787E-6 7.45716E-7 L 4.65787E-6 0.07758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C -0.03768 0.0125 -0.07518 0.02523 -0.06042 0.0368 C -0.04566 0.04838 0.08819 0.05926 0.08906 0.07014 C 0.08993 0.08078 -0.0573 0.0919 -0.05556 0.10092 C -0.05382 0.10995 0.08593 0.11065 0.09948 0.12453 C 0.11302 0.13819 0.03819 0.17384 0.02586 0.18379 " pathEditMode="relative" rAng="0" ptsTypes="aaaaaA">
                                      <p:cBhvr>
                                        <p:cTn id="3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will need expert judgment</a:t>
            </a:r>
            <a:r>
              <a:rPr lang="en-US" baseline="0" dirty="0" smtClean="0"/>
              <a:t> for the foreseeable future.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key point is that only an expert can determine whether past calibrations / validations / quantifications can be extrapolated to the next prediction.</a:t>
            </a:r>
          </a:p>
          <a:p>
            <a:r>
              <a:rPr lang="en-US" dirty="0" smtClean="0"/>
              <a:t>In the pen-dropping example we are all “experts” </a:t>
            </a:r>
          </a:p>
          <a:p>
            <a:pPr lvl="1"/>
            <a:r>
              <a:rPr lang="en-US" dirty="0" smtClean="0"/>
              <a:t>we know the prediction is not “nearby” the experiments we used to build our model.</a:t>
            </a:r>
          </a:p>
          <a:p>
            <a:r>
              <a:rPr lang="en-US" dirty="0" smtClean="0"/>
              <a:t>In a complicated </a:t>
            </a:r>
            <a:r>
              <a:rPr lang="en-US" dirty="0" err="1" smtClean="0"/>
              <a:t>multiphysics</a:t>
            </a:r>
            <a:r>
              <a:rPr lang="en-US" dirty="0" smtClean="0"/>
              <a:t> simulation the definition of “nearby” is tricky</a:t>
            </a:r>
          </a:p>
          <a:p>
            <a:pPr lvl="1"/>
            <a:r>
              <a:rPr lang="en-US" dirty="0" smtClean="0"/>
              <a:t>How do we know there isn’t a physics cliff near our data?</a:t>
            </a:r>
          </a:p>
          <a:p>
            <a:pPr lvl="1"/>
            <a:r>
              <a:rPr lang="en-US" dirty="0" smtClean="0"/>
              <a:t>Experts might even disagree</a:t>
            </a:r>
          </a:p>
          <a:p>
            <a:r>
              <a:rPr lang="en-US" dirty="0" smtClean="0"/>
              <a:t>Without experts the model can’t tell the difference between the feather and the pen and doesn’t know that different physical phenomena are now dominant.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D492AC1-C966-BE42-8741-B28374A52E0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hierarchical “evidence” system helps with completeness and transparency.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tabLst/>
            </a:pPr>
            <a:r>
              <a:rPr lang="en-US" dirty="0" smtClean="0"/>
              <a:t>A common scenario involves presenting a prediction to a non-expert and trying to get them to believe you</a:t>
            </a:r>
          </a:p>
          <a:p>
            <a:pPr marL="746125" lvl="1" indent="-342900">
              <a:tabLst/>
            </a:pPr>
            <a:r>
              <a:rPr lang="en-US" dirty="0" smtClean="0"/>
              <a:t>Manager, review committee, …</a:t>
            </a:r>
          </a:p>
          <a:p>
            <a:pPr marL="1941513" lvl="4" indent="-342900">
              <a:tabLst/>
            </a:pPr>
            <a:endParaRPr lang="en-US" dirty="0" smtClean="0"/>
          </a:p>
          <a:p>
            <a:pPr marL="342900" indent="-342900">
              <a:tabLst/>
            </a:pPr>
            <a:r>
              <a:rPr lang="en-US" dirty="0" smtClean="0"/>
              <a:t>Predictions of </a:t>
            </a:r>
            <a:r>
              <a:rPr lang="en-US" dirty="0" smtClean="0">
                <a:solidFill>
                  <a:srgbClr val="002060"/>
                </a:solidFill>
              </a:rPr>
              <a:t>results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640000"/>
                </a:solidFill>
              </a:rPr>
              <a:t>variability</a:t>
            </a:r>
            <a:r>
              <a:rPr lang="en-US" dirty="0" smtClean="0"/>
              <a:t>, assessed </a:t>
            </a:r>
            <a:r>
              <a:rPr lang="en-US" dirty="0" smtClean="0">
                <a:solidFill>
                  <a:srgbClr val="640000"/>
                </a:solidFill>
              </a:rPr>
              <a:t>uncertainty</a:t>
            </a:r>
            <a:r>
              <a:rPr lang="en-US" dirty="0" smtClean="0"/>
              <a:t> in both, and </a:t>
            </a:r>
            <a:r>
              <a:rPr lang="en-US" dirty="0" smtClean="0">
                <a:solidFill>
                  <a:srgbClr val="006600"/>
                </a:solidFill>
              </a:rPr>
              <a:t>confidence</a:t>
            </a:r>
            <a:r>
              <a:rPr lang="en-US" dirty="0" smtClean="0"/>
              <a:t> must be </a:t>
            </a:r>
            <a:r>
              <a:rPr lang="en-US" dirty="0" smtClean="0">
                <a:solidFill>
                  <a:srgbClr val="008000"/>
                </a:solidFill>
              </a:rPr>
              <a:t>transparently defensible</a:t>
            </a:r>
            <a:r>
              <a:rPr lang="en-US" dirty="0" smtClean="0"/>
              <a:t>.</a:t>
            </a:r>
          </a:p>
          <a:p>
            <a:pPr marL="742950" lvl="1" indent="-285750">
              <a:tabLst/>
            </a:pPr>
            <a:r>
              <a:rPr lang="en-US" dirty="0" smtClean="0"/>
              <a:t>Must answer “</a:t>
            </a:r>
            <a:r>
              <a:rPr lang="en-US" dirty="0" smtClean="0">
                <a:solidFill>
                  <a:srgbClr val="FF3300"/>
                </a:solidFill>
              </a:rPr>
              <a:t>Why should I believe this</a:t>
            </a:r>
            <a:r>
              <a:rPr lang="en-US" dirty="0" smtClean="0"/>
              <a:t>?” at every level.</a:t>
            </a:r>
          </a:p>
          <a:p>
            <a:pPr marL="742950" lvl="1" indent="-285750">
              <a:tabLst/>
            </a:pPr>
            <a:r>
              <a:rPr lang="en-US" dirty="0" smtClean="0"/>
              <a:t>Answers rely on </a:t>
            </a:r>
            <a:r>
              <a:rPr lang="en-US" dirty="0" smtClean="0">
                <a:solidFill>
                  <a:srgbClr val="000099"/>
                </a:solidFill>
              </a:rPr>
              <a:t>lower-level</a:t>
            </a:r>
            <a:r>
              <a:rPr lang="en-US" dirty="0" smtClean="0"/>
              <a:t> results, each subject to same question.</a:t>
            </a:r>
          </a:p>
          <a:p>
            <a:pPr marL="742950" lvl="1" indent="-285750">
              <a:tabLst/>
            </a:pPr>
            <a:r>
              <a:rPr lang="en-US" dirty="0" smtClean="0"/>
              <a:t>Should be able to “</a:t>
            </a:r>
            <a:r>
              <a:rPr lang="en-US" dirty="0" smtClean="0">
                <a:solidFill>
                  <a:srgbClr val="000099"/>
                </a:solidFill>
              </a:rPr>
              <a:t>drill down</a:t>
            </a:r>
            <a:r>
              <a:rPr lang="en-US" dirty="0" smtClean="0"/>
              <a:t>” through all levels </a:t>
            </a:r>
          </a:p>
          <a:p>
            <a:pPr marL="1941513" lvl="4" indent="-342900">
              <a:tabLst/>
            </a:pPr>
            <a:endParaRPr lang="en-US" dirty="0" smtClean="0"/>
          </a:p>
          <a:p>
            <a:pPr marL="342900" indent="-342900">
              <a:tabLst/>
            </a:pPr>
            <a:r>
              <a:rPr lang="en-US" dirty="0" smtClean="0"/>
              <a:t>At top level, “Why should I believe” the following:</a:t>
            </a:r>
          </a:p>
          <a:p>
            <a:pPr marL="742950" lvl="1" indent="-285750">
              <a:tabLst/>
            </a:pPr>
            <a:r>
              <a:rPr lang="en-US" dirty="0" smtClean="0"/>
              <a:t>That </a:t>
            </a:r>
            <a:r>
              <a:rPr lang="en-US" dirty="0" smtClean="0">
                <a:solidFill>
                  <a:srgbClr val="640000"/>
                </a:solidFill>
              </a:rPr>
              <a:t>previous experience applies </a:t>
            </a:r>
            <a:r>
              <a:rPr lang="en-US" dirty="0" smtClean="0"/>
              <a:t>to prediction?</a:t>
            </a:r>
          </a:p>
          <a:p>
            <a:pPr marL="742950" lvl="1" indent="-285750">
              <a:tabLst/>
            </a:pPr>
            <a:r>
              <a:rPr lang="en-US" dirty="0" smtClean="0"/>
              <a:t>That </a:t>
            </a:r>
            <a:r>
              <a:rPr lang="en-US" dirty="0" smtClean="0">
                <a:solidFill>
                  <a:srgbClr val="FF0000"/>
                </a:solidFill>
              </a:rPr>
              <a:t>variability </a:t>
            </a:r>
            <a:r>
              <a:rPr lang="en-US" dirty="0" smtClean="0"/>
              <a:t>is what it’s assessed to be?</a:t>
            </a:r>
          </a:p>
          <a:p>
            <a:pPr marL="742950" lvl="1" indent="-285750">
              <a:tabLst/>
            </a:pPr>
            <a:r>
              <a:rPr lang="en-US" dirty="0" smtClean="0"/>
              <a:t>That </a:t>
            </a:r>
            <a:r>
              <a:rPr lang="en-US" dirty="0" smtClean="0">
                <a:solidFill>
                  <a:srgbClr val="002060"/>
                </a:solidFill>
              </a:rPr>
              <a:t>predictions </a:t>
            </a:r>
            <a:r>
              <a:rPr lang="en-US" dirty="0" smtClean="0"/>
              <a:t>are as close to reality as claimed?</a:t>
            </a:r>
          </a:p>
          <a:p>
            <a:pPr marL="742950" lvl="1" indent="-285750">
              <a:tabLst/>
            </a:pPr>
            <a:r>
              <a:rPr lang="en-US" dirty="0" smtClean="0"/>
              <a:t>That </a:t>
            </a:r>
            <a:r>
              <a:rPr lang="en-US" dirty="0" smtClean="0">
                <a:solidFill>
                  <a:srgbClr val="006600"/>
                </a:solidFill>
              </a:rPr>
              <a:t>confidence estimates </a:t>
            </a:r>
            <a:r>
              <a:rPr lang="en-US" dirty="0" smtClean="0"/>
              <a:t>are accurate?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D492AC1-C966-BE42-8741-B28374A52E0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question on typical level requires a multi-part answer.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part is a </a:t>
            </a:r>
            <a:r>
              <a:rPr lang="en-US" dirty="0" smtClean="0">
                <a:solidFill>
                  <a:srgbClr val="002060"/>
                </a:solidFill>
              </a:rPr>
              <a:t>next-level claim </a:t>
            </a:r>
            <a:r>
              <a:rPr lang="en-US" dirty="0" smtClean="0"/>
              <a:t>subject to the “</a:t>
            </a:r>
            <a:r>
              <a:rPr lang="en-US" dirty="0" smtClean="0">
                <a:solidFill>
                  <a:srgbClr val="FF0000"/>
                </a:solidFill>
              </a:rPr>
              <a:t>Why should I believe</a:t>
            </a:r>
            <a:r>
              <a:rPr lang="en-US" dirty="0" smtClean="0"/>
              <a:t>” question.</a:t>
            </a:r>
          </a:p>
          <a:p>
            <a:r>
              <a:rPr lang="en-US" u="sng" dirty="0" smtClean="0"/>
              <a:t>For example (</a:t>
            </a:r>
            <a:r>
              <a:rPr lang="en-US" u="sng" dirty="0" err="1" smtClean="0"/>
              <a:t>rad</a:t>
            </a:r>
            <a:r>
              <a:rPr lang="en-US" u="sng" dirty="0" smtClean="0"/>
              <a:t> hydro)</a:t>
            </a:r>
            <a:r>
              <a:rPr lang="en-US" dirty="0" smtClean="0"/>
              <a:t>:  answers to “Why should I believe that previous experience applies to the new geometry?” include</a:t>
            </a:r>
          </a:p>
          <a:p>
            <a:pPr lvl="1"/>
            <a:r>
              <a:rPr lang="en-US" dirty="0" smtClean="0"/>
              <a:t>Our </a:t>
            </a:r>
            <a:r>
              <a:rPr lang="en-US" dirty="0" smtClean="0">
                <a:solidFill>
                  <a:srgbClr val="FF0000"/>
                </a:solidFill>
              </a:rPr>
              <a:t>experts analyzed </a:t>
            </a:r>
            <a:r>
              <a:rPr lang="en-US" dirty="0" smtClean="0"/>
              <a:t>impact of altered tube shape on hydrodynamics. Conclusion: </a:t>
            </a:r>
            <a:r>
              <a:rPr lang="en-US" dirty="0" smtClean="0">
                <a:solidFill>
                  <a:srgbClr val="006600"/>
                </a:solidFill>
              </a:rPr>
              <a:t>previous experience probes </a:t>
            </a:r>
            <a:r>
              <a:rPr lang="en-US" dirty="0" smtClean="0"/>
              <a:t>relevant hydrodynamic space.</a:t>
            </a:r>
          </a:p>
          <a:p>
            <a:pPr lvl="1"/>
            <a:r>
              <a:rPr lang="en-US" dirty="0" smtClean="0"/>
              <a:t>Similar statement for radiation, material-interface physics, coupling, etc.</a:t>
            </a:r>
          </a:p>
          <a:p>
            <a:r>
              <a:rPr lang="en-US" dirty="0" smtClean="0"/>
              <a:t>Each of these is subject to “</a:t>
            </a:r>
            <a:r>
              <a:rPr lang="en-US" dirty="0" smtClean="0">
                <a:solidFill>
                  <a:srgbClr val="FF0000"/>
                </a:solidFill>
              </a:rPr>
              <a:t>Why should I believe</a:t>
            </a:r>
            <a:r>
              <a:rPr lang="en-US" dirty="0" smtClean="0"/>
              <a:t>?”  </a:t>
            </a:r>
          </a:p>
          <a:p>
            <a:r>
              <a:rPr lang="en-US" dirty="0" smtClean="0"/>
              <a:t>Each answer shows the analyses, </a:t>
            </a:r>
            <a:r>
              <a:rPr lang="en-US" dirty="0" smtClean="0">
                <a:solidFill>
                  <a:srgbClr val="002060"/>
                </a:solidFill>
              </a:rPr>
              <a:t>highlighting assumptions and approximations</a:t>
            </a:r>
            <a:r>
              <a:rPr lang="en-US" dirty="0" smtClean="0"/>
              <a:t>.  Analysts must be self-critical.  Each analysis may invite further questions (and answers).</a:t>
            </a:r>
          </a:p>
          <a:p>
            <a:r>
              <a:rPr lang="en-US" dirty="0" smtClean="0"/>
              <a:t>We chose this example to highlight the role of </a:t>
            </a:r>
            <a:r>
              <a:rPr lang="en-US" dirty="0" smtClean="0">
                <a:solidFill>
                  <a:srgbClr val="006600"/>
                </a:solidFill>
              </a:rPr>
              <a:t>expert judgment</a:t>
            </a:r>
            <a:r>
              <a:rPr lang="en-US" dirty="0" smtClean="0"/>
              <a:t>.  </a:t>
            </a:r>
            <a:br>
              <a:rPr lang="en-US" dirty="0" smtClean="0"/>
            </a:br>
            <a:r>
              <a:rPr lang="en-US" i="1" dirty="0" smtClean="0"/>
              <a:t>We don’t think you can avoid it!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D492AC1-C966-BE42-8741-B28374A52E0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LATEXADDIN" val="\documentclass{article}&#10;\usepackage{amsmath}&#10;\input{style/keydef.sty}&#10;\pagestyle{empty}&#10;\begin{document}&#10;$$&#10;1&#10;$$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LATEXADDIN" val="\documentclass{article}&#10;\usepackage{amsmath}&#10;\input{style/keydef.sty}&#10;\pagestyle{empty}&#10;\begin{document}&#10;$$&#10;4&#10;$$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LATEXADDIN" val="\documentclass{article}&#10;\usepackage{amsmath}&#10;\input{style/keydef.sty}&#10;\pagestyle{empty}&#10;\begin{document}&#10;$$&#10;2&#10;$$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LATEXADDIN" val="\documentclass{article}&#10;\usepackage{amsmath}&#10;\input{style/keydef.sty}&#10;\pagestyle{empty}&#10;\begin{document}&#10;$$&#10;3&#10;$$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LATEXADDIN" val="\documentclass{article}&#10;\usepackage{amsmath}&#10;\input{style/keydef.sty}&#10;\pagestyle{empty}&#10;\begin{document}&#10;$$&#10;0&#10;$$&#10;\end{document}"/>
  <p:tag name="IGUANATEXSIZE" val="20"/>
</p:tagLst>
</file>

<file path=ppt/theme/theme1.xml><?xml version="1.0" encoding="utf-8"?>
<a:theme xmlns:a="http://schemas.openxmlformats.org/drawingml/2006/main" name="NUEN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FF0033"/>
      </a:lt2>
      <a:accent1>
        <a:srgbClr val="00FFFF"/>
      </a:accent1>
      <a:accent2>
        <a:srgbClr val="FFFF00"/>
      </a:accent2>
      <a:accent3>
        <a:srgbClr val="FFFFFF"/>
      </a:accent3>
      <a:accent4>
        <a:srgbClr val="000000"/>
      </a:accent4>
      <a:accent5>
        <a:srgbClr val="AAFFFF"/>
      </a:accent5>
      <a:accent6>
        <a:srgbClr val="E7E700"/>
      </a:accent6>
      <a:hlink>
        <a:srgbClr val="7E0033"/>
      </a:hlink>
      <a:folHlink>
        <a:srgbClr val="3366FF"/>
      </a:folHlink>
    </a:clrScheme>
    <a:fontScheme name="TAMUnuk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AMUnuk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MUnuk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MUnuk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MUnuk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MUnuk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MUnuk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MUnuk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NUEN-template.potx</Template>
  <TotalTime>9150</TotalTime>
  <Words>4909</Words>
  <Application>Microsoft Macintosh PowerPoint</Application>
  <PresentationFormat>On-screen Show (4:3)</PresentationFormat>
  <Paragraphs>572</Paragraphs>
  <Slides>48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NUEN-template</vt:lpstr>
      <vt:lpstr>Equation</vt:lpstr>
      <vt:lpstr>Uncertainty Quantification, Predictive Science, and Related Topics</vt:lpstr>
      <vt:lpstr>We cannot predict everything!</vt:lpstr>
      <vt:lpstr>There is no simple recipe for predicting  | simulation – reality |.</vt:lpstr>
      <vt:lpstr>Verification, validation, &amp; uncertainty quantification are coupled parts of one problem</vt:lpstr>
      <vt:lpstr>Each piece of the coupled VU picture must be addressed. (Graphic version 6.2.1)</vt:lpstr>
      <vt:lpstr>A simple example helps to convey some of these concepts.</vt:lpstr>
      <vt:lpstr>We will need expert judgment for the foreseeable future.</vt:lpstr>
      <vt:lpstr>A hierarchical “evidence” system helps with completeness and transparency. </vt:lpstr>
      <vt:lpstr>Typical question on typical level requires a multi-part answer.</vt:lpstr>
      <vt:lpstr>Continue drilling down.</vt:lpstr>
      <vt:lpstr>Evidence system is a living document.</vt:lpstr>
      <vt:lpstr>Aleatory vs epistemic</vt:lpstr>
      <vt:lpstr>Each piece of the coupled VU picture must be addressed. (Graphic version 6.2.1)</vt:lpstr>
      <vt:lpstr>A neutronics simulation example illustrates epistemic and aleatory uncertainties.</vt:lpstr>
      <vt:lpstr>What we include in our model is another form of epistemic uncertainty.</vt:lpstr>
      <vt:lpstr>WARNING:  NOW SHIFTING GEARS FROM GENERAL TO SPECIFIC</vt:lpstr>
      <vt:lpstr>Measurements can inform the possible distribution of uncertain inputs.</vt:lpstr>
      <vt:lpstr>How do we make predictions that are properly informed by experiments and simulations?</vt:lpstr>
      <vt:lpstr>The discrepancy function (δ) attempts to capture model error.</vt:lpstr>
      <vt:lpstr>High-fidelity simulations may be cheaper than experiment, but they are not free.</vt:lpstr>
      <vt:lpstr>A toy example of an emulator</vt:lpstr>
      <vt:lpstr>Regression models are also used for δ.</vt:lpstr>
      <vt:lpstr>It is not straightforward  to build a predictive model.</vt:lpstr>
      <vt:lpstr>R&amp;D is ongoing (and more is needed) on many parts of this complicated problem.*</vt:lpstr>
      <vt:lpstr>@#$&amp;! of dimensionality is an issue.</vt:lpstr>
      <vt:lpstr>Quantifying the impact of numerical error is a challenge.</vt:lpstr>
      <vt:lpstr>We can’t always afford giant simulations.</vt:lpstr>
      <vt:lpstr>How do we assess the VU methods and codes?</vt:lpstr>
      <vt:lpstr>Work is ongoing using MMU to understand VU methodologies.</vt:lpstr>
      <vt:lpstr>MMU for a Kennedy-O’Hagan model</vt:lpstr>
      <vt:lpstr>Back to neutrons in slab</vt:lpstr>
      <vt:lpstr>Inference Engine Testing Example</vt:lpstr>
      <vt:lpstr>Adding a hidden variable complicates things</vt:lpstr>
      <vt:lpstr>The model’s 2σ bounds are too small.</vt:lpstr>
      <vt:lpstr>Our initial explorations have shown:</vt:lpstr>
      <vt:lpstr>Our view</vt:lpstr>
      <vt:lpstr>There are lots of people who made this work possible.</vt:lpstr>
      <vt:lpstr>Backups</vt:lpstr>
      <vt:lpstr>A Physics-Informed Emulator  For UQ Analysis on Coupled Rad-Hydro Codes</vt:lpstr>
      <vt:lpstr>The coupling of two codes makes UQ for CRASH challenging</vt:lpstr>
      <vt:lpstr>We first attacked a 1-D problem with real experimental data.</vt:lpstr>
      <vt:lpstr>We used a piecewise linear/exponential fit between important features.</vt:lpstr>
      <vt:lpstr>Initializing CRASH with PIE or Hyades affected shock location less than experimental error.</vt:lpstr>
      <vt:lpstr>We used Bayesian MARS and Gaussian Process Regression to build an emulator.</vt:lpstr>
      <vt:lpstr>PIE built with 512 runs of Hyades</vt:lpstr>
      <vt:lpstr>Emulator also allowed use to determine which inputs to Hyades are most important.</vt:lpstr>
      <vt:lpstr>Emulation accuracy is comparable for both methods.</vt:lpstr>
      <vt:lpstr>Emulator in 2-D is more complicated.</vt:lpstr>
    </vt:vector>
  </TitlesOfParts>
  <Company>Texas A&amp;M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few day of analysis can save months of debugging  (and perhaps your career)</dc:title>
  <dc:creator>Marvin Adams</dc:creator>
  <cp:lastModifiedBy>Ryan McClarren</cp:lastModifiedBy>
  <cp:revision>40</cp:revision>
  <cp:lastPrinted>1998-11-10T21:38:55Z</cp:lastPrinted>
  <dcterms:created xsi:type="dcterms:W3CDTF">2010-06-14T19:36:04Z</dcterms:created>
  <dcterms:modified xsi:type="dcterms:W3CDTF">2010-06-14T19:39:15Z</dcterms:modified>
</cp:coreProperties>
</file>